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39"/>
  </p:notesMasterIdLst>
  <p:sldIdLst>
    <p:sldId id="376" r:id="rId3"/>
    <p:sldId id="415" r:id="rId4"/>
    <p:sldId id="416" r:id="rId5"/>
    <p:sldId id="425" r:id="rId6"/>
    <p:sldId id="426" r:id="rId7"/>
    <p:sldId id="360" r:id="rId8"/>
    <p:sldId id="410" r:id="rId9"/>
    <p:sldId id="408" r:id="rId10"/>
    <p:sldId id="407" r:id="rId11"/>
    <p:sldId id="406" r:id="rId12"/>
    <p:sldId id="405" r:id="rId13"/>
    <p:sldId id="427" r:id="rId14"/>
    <p:sldId id="399" r:id="rId15"/>
    <p:sldId id="365" r:id="rId16"/>
    <p:sldId id="377" r:id="rId17"/>
    <p:sldId id="400" r:id="rId18"/>
    <p:sldId id="366" r:id="rId19"/>
    <p:sldId id="411" r:id="rId20"/>
    <p:sldId id="412" r:id="rId21"/>
    <p:sldId id="367" r:id="rId22"/>
    <p:sldId id="368" r:id="rId23"/>
    <p:sldId id="375" r:id="rId24"/>
    <p:sldId id="417" r:id="rId25"/>
    <p:sldId id="418" r:id="rId26"/>
    <p:sldId id="419" r:id="rId27"/>
    <p:sldId id="420" r:id="rId28"/>
    <p:sldId id="421" r:id="rId29"/>
    <p:sldId id="422" r:id="rId30"/>
    <p:sldId id="424" r:id="rId31"/>
    <p:sldId id="402" r:id="rId32"/>
    <p:sldId id="373" r:id="rId33"/>
    <p:sldId id="369" r:id="rId34"/>
    <p:sldId id="357" r:id="rId35"/>
    <p:sldId id="370" r:id="rId36"/>
    <p:sldId id="371" r:id="rId37"/>
    <p:sldId id="319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4D4D4D"/>
    <a:srgbClr val="808080"/>
    <a:srgbClr val="FF3300"/>
    <a:srgbClr val="B2B2B2"/>
    <a:srgbClr val="F8F8F8"/>
    <a:srgbClr val="777777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39" autoAdjust="0"/>
    <p:restoredTop sz="97558" autoAdjust="0"/>
  </p:normalViewPr>
  <p:slideViewPr>
    <p:cSldViewPr>
      <p:cViewPr varScale="1">
        <p:scale>
          <a:sx n="123" d="100"/>
          <a:sy n="123" d="100"/>
        </p:scale>
        <p:origin x="1266" y="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CA164B-470A-4AFF-96F9-321FB52512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76FB0C-FC3E-4E18-A813-AA9E835DD1D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26F0D10D-0FE9-4FD1-A5F8-9FF5DB6F02D9}" type="datetimeFigureOut">
              <a:rPr lang="en-US"/>
              <a:pPr>
                <a:defRPr/>
              </a:pPr>
              <a:t>2/1/2018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C26C8DD-8DBE-49B0-A094-6249102F31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48AF519-E409-4804-85F5-362FC38180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A827E-2A37-4961-A6BB-66EB02D2A93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A1D15-423D-4F87-8EDA-0EEF2E88F0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DE8E074-BFEB-43E2-926D-47EF6A366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5CFE53AA-1DE2-48FE-B460-9D794F3B61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98CC41D7-8B79-44A1-BEE8-1B2E1F5ED5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>
              <a:latin typeface="Times" panose="02020603050405020304" pitchFamily="18" charset="0"/>
            </a:endParaRP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AA11BB72-FD36-4304-B5B8-249F49DD6E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04DDD1-2843-4456-9AAA-0C26B96936B0}" type="slidenum">
              <a:rPr lang="en-US" altLang="en-US" sz="1100" smtClean="0">
                <a:solidFill>
                  <a:srgbClr val="000000"/>
                </a:solidFill>
                <a:latin typeface="Times" panose="02020603050405020304" pitchFamily="18" charset="0"/>
              </a:rPr>
              <a:pPr>
                <a:spcBef>
                  <a:spcPct val="0"/>
                </a:spcBef>
              </a:pPr>
              <a:t>5</a:t>
            </a:fld>
            <a:endParaRPr lang="en-US" altLang="en-US" sz="11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3047DD-C785-412F-B310-1A83F5C9EC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E13C29-4098-4E88-A299-FB96363F80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67F413-532E-4A34-8145-B4791FDC9B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FE54F-7A6A-4772-A0B6-7DCE1B206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57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A0FD4E-5508-4A51-AD10-A89247DD9C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216D7E-510F-4D6D-BD5B-16443D8DB8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A1D372-FBEA-4F49-B903-89D3CC0253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30133-D643-4F55-9456-D525C8D13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68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C0DB92-CC24-4838-AF0B-5FD60118B1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BDA10E-6E8A-4F74-86C4-A83D925C1D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C98348-AFFA-4510-BE25-4165F24BE6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1AE63-B412-4FB2-972B-2FF5C6652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382000" cy="8382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48768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9865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75781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777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4309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5905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6870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1149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61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18AA7E-0AFE-4675-841B-26BA77F34A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D38BE0-8054-475A-9701-89F690ABA0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6A9EC9-D3B5-447A-8BF2-4A13A19DAE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E8C4A-A004-4F11-95D7-4921EECE4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92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8065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0857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7539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6219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13D599-A45D-4C3E-9A6E-C5D7A458B3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6F85FA-112B-48DF-A9FA-03D571140E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DDA625-3D5E-4A0F-A20B-9D468086CD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9623D-ACAC-4849-BBD5-CFFF5231D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19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B3F32E-6217-4673-8E1A-884216715B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A38887-8F85-4EE6-8D02-CEB534F309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0724A4-DB00-467B-9761-9798F851D3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F1BC9-FDFC-44FB-966C-3C06148D6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40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1217496-4BEA-42E0-9E28-5E1BC59256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28AE9B4-5D98-42F3-B0F5-1CE21220E5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366D2D9-42E3-46AC-9A86-421FE063CD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044BA-C834-47B6-9857-B479F7655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96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D05C2F1-9891-49B1-9210-1E771C4B70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E538768-A4FB-4F0D-9308-6AC57E8854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A481F40-276D-491F-AD61-4653B287DF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DA0F-0455-4E81-A95E-C9C840B5C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89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71CC019-86F0-4541-A3FB-8637ACDF5A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AE8E4BF-E956-4097-A9F3-AF8782830B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75D38B2-5901-41F0-965B-A89FC9278B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FA745-ED02-4456-B419-48B379721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81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5E6141-74FC-4119-9EA7-FB9742363F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36BDF0-25D1-4FA6-891C-004DE70FB7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9B446D-DD80-493D-AF6E-303A356AE9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A7833-6F56-4ABC-B915-9952190E9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52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BC7A2E-4671-45EF-BEF5-D2FFF95552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E10C04-4023-4BC6-8A2A-D471E7FA3B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005671-51E2-443E-8B4D-9C1FD6CBB9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F3D74-21B6-491F-B706-4931F71B8E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40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B7E90DD-04A8-4092-8F03-2C72354EE4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F5B3185-B08D-47E4-B859-65129FFAF5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EFD8F2E-BD56-43DC-B7D6-B21850FB5F8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4C80E0C-DEA9-470B-AE55-DA24AEC8EFB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A067A3B-C7F1-4875-871A-67BE7EC36BE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035D7F2-B179-4160-80D7-923BE14DBC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9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C9BF0CD6-BA2D-42F2-B18B-AE2A8DC34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91440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8915400" algn="r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915400" algn="r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9154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EAEAEA"/>
                </a:solidFill>
              </a:rPr>
              <a:t>Justice Reinvestment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EAEAEA"/>
                </a:solidFill>
              </a:rPr>
              <a:t>Selected Maps from Recent Projects</a:t>
            </a:r>
          </a:p>
        </p:txBody>
      </p:sp>
      <p:grpSp>
        <p:nvGrpSpPr>
          <p:cNvPr id="4099" name="Group 3">
            <a:extLst>
              <a:ext uri="{FF2B5EF4-FFF2-40B4-BE49-F238E27FC236}">
                <a16:creationId xmlns:a16="http://schemas.microsoft.com/office/drawing/2014/main" id="{7999B747-194E-4A70-A578-3FF7B104C65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3525" cy="6858000"/>
            <a:chOff x="0" y="0"/>
            <a:chExt cx="5766" cy="4320"/>
          </a:xfrm>
        </p:grpSpPr>
        <p:sp>
          <p:nvSpPr>
            <p:cNvPr id="4100" name="Rectangle 4">
              <a:extLst>
                <a:ext uri="{FF2B5EF4-FFF2-40B4-BE49-F238E27FC236}">
                  <a16:creationId xmlns:a16="http://schemas.microsoft.com/office/drawing/2014/main" id="{709D9400-A49E-48D4-8930-0F025C9A0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984"/>
              <a:ext cx="5760" cy="336"/>
            </a:xfrm>
            <a:prstGeom prst="rect">
              <a:avLst/>
            </a:prstGeom>
            <a:gradFill rotWithShape="1">
              <a:gsLst>
                <a:gs pos="0">
                  <a:srgbClr val="4D4D4D"/>
                </a:gs>
                <a:gs pos="100000">
                  <a:srgbClr val="A8A8A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DDDDDD"/>
                </a:solidFill>
              </a:endParaRPr>
            </a:p>
          </p:txBody>
        </p:sp>
        <p:pic>
          <p:nvPicPr>
            <p:cNvPr id="4101" name="Picture 5" descr="jmc_logo_transparent_gray">
              <a:extLst>
                <a:ext uri="{FF2B5EF4-FFF2-40B4-BE49-F238E27FC236}">
                  <a16:creationId xmlns:a16="http://schemas.microsoft.com/office/drawing/2014/main" id="{264C6978-2B04-4DC2-BF31-ACE9F5295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51"/>
              <a:ext cx="10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2" name="Text Box 6">
              <a:extLst>
                <a:ext uri="{FF2B5EF4-FFF2-40B4-BE49-F238E27FC236}">
                  <a16:creationId xmlns:a16="http://schemas.microsoft.com/office/drawing/2014/main" id="{6C60C8D6-FFDA-4B9D-89B6-C21F22DF8A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984"/>
              <a:ext cx="17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www.justicemapping.org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Office Tel:  347.223.2598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Fax:  718.638.2814</a:t>
              </a:r>
            </a:p>
          </p:txBody>
        </p:sp>
        <p:sp>
          <p:nvSpPr>
            <p:cNvPr id="4103" name="Line 7">
              <a:extLst>
                <a:ext uri="{FF2B5EF4-FFF2-40B4-BE49-F238E27FC236}">
                  <a16:creationId xmlns:a16="http://schemas.microsoft.com/office/drawing/2014/main" id="{9E215BAF-BBCE-4DB2-9C5B-DB75756045A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60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4" name="Line 8">
              <a:extLst>
                <a:ext uri="{FF2B5EF4-FFF2-40B4-BE49-F238E27FC236}">
                  <a16:creationId xmlns:a16="http://schemas.microsoft.com/office/drawing/2014/main" id="{A5B34A43-AA15-4C9E-9225-48425FDAD42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-216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" name="Line 9">
              <a:extLst>
                <a:ext uri="{FF2B5EF4-FFF2-40B4-BE49-F238E27FC236}">
                  <a16:creationId xmlns:a16="http://schemas.microsoft.com/office/drawing/2014/main" id="{147F27F9-C0C0-46FF-B209-E796540556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" name="Line 10">
              <a:extLst>
                <a:ext uri="{FF2B5EF4-FFF2-40B4-BE49-F238E27FC236}">
                  <a16:creationId xmlns:a16="http://schemas.microsoft.com/office/drawing/2014/main" id="{C67FF0BB-1636-45ED-A51E-433E6ABDAD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" name="Line 11">
              <a:extLst>
                <a:ext uri="{FF2B5EF4-FFF2-40B4-BE49-F238E27FC236}">
                  <a16:creationId xmlns:a16="http://schemas.microsoft.com/office/drawing/2014/main" id="{78206830-7B36-498A-A47B-93D9B36736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84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YC_PrisonAdmMales591k_v2 [Converted]">
            <a:extLst>
              <a:ext uri="{FF2B5EF4-FFF2-40B4-BE49-F238E27FC236}">
                <a16:creationId xmlns:a16="http://schemas.microsoft.com/office/drawing/2014/main" id="{2FE50E08-38CF-4C0F-95EB-CA82DD521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6400800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>
            <a:extLst>
              <a:ext uri="{FF2B5EF4-FFF2-40B4-BE49-F238E27FC236}">
                <a16:creationId xmlns:a16="http://schemas.microsoft.com/office/drawing/2014/main" id="{0C648EC1-A0D7-4239-AE26-271D8F400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-6350"/>
            <a:ext cx="2590800" cy="6864350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E9EE198E-1CFD-4924-AF4B-2D5AE3638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7000"/>
            <a:ext cx="365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057900" algn="r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057900" algn="r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0579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Men Admitted to Prison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B2B2B2"/>
                </a:solidFill>
              </a:rPr>
              <a:t>New York City</a:t>
            </a:r>
          </a:p>
        </p:txBody>
      </p:sp>
      <p:sp>
        <p:nvSpPr>
          <p:cNvPr id="14341" name="Text Box 91">
            <a:extLst>
              <a:ext uri="{FF2B5EF4-FFF2-40B4-BE49-F238E27FC236}">
                <a16:creationId xmlns:a16="http://schemas.microsoft.com/office/drawing/2014/main" id="{90440699-3610-400D-9DB9-8C9D94BB5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76200"/>
            <a:ext cx="21336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chemeClr val="bg1"/>
                </a:solidFill>
              </a:rPr>
              <a:t>Per 1000 Adult Males</a:t>
            </a:r>
          </a:p>
          <a:p>
            <a:pPr algn="r" eaLnBrk="1" hangingPunct="1">
              <a:lnSpc>
                <a:spcPct val="75000"/>
              </a:lnSpc>
              <a:spcBef>
                <a:spcPct val="35000"/>
              </a:spcBef>
              <a:buFontTx/>
              <a:buNone/>
            </a:pPr>
            <a:r>
              <a:rPr lang="en-US" altLang="en-US" sz="1400" b="1">
                <a:solidFill>
                  <a:srgbClr val="B2B2B2"/>
                </a:solidFill>
              </a:rPr>
              <a:t>(16–59)</a:t>
            </a:r>
            <a:endParaRPr lang="en-US" altLang="en-US" sz="1400">
              <a:solidFill>
                <a:srgbClr val="B2B2B2"/>
              </a:solidFill>
            </a:endParaRPr>
          </a:p>
          <a:p>
            <a:pPr algn="r" eaLnBrk="1" hangingPunct="1">
              <a:spcBef>
                <a:spcPct val="35000"/>
              </a:spcBef>
              <a:buFontTx/>
              <a:buNone/>
            </a:pPr>
            <a:r>
              <a:rPr lang="en-US" altLang="en-US" sz="1400">
                <a:solidFill>
                  <a:srgbClr val="B2B2B2"/>
                </a:solidFill>
              </a:rPr>
              <a:t>Census Tracts</a:t>
            </a:r>
          </a:p>
          <a:p>
            <a:pPr algn="r" eaLnBrk="1" hangingPunct="1">
              <a:lnSpc>
                <a:spcPct val="75000"/>
              </a:lnSpc>
              <a:spcBef>
                <a:spcPct val="35000"/>
              </a:spcBef>
              <a:buFontTx/>
              <a:buNone/>
            </a:pPr>
            <a:r>
              <a:rPr lang="en-US" altLang="en-US" sz="1400">
                <a:solidFill>
                  <a:srgbClr val="B2B2B2"/>
                </a:solidFill>
              </a:rPr>
              <a:t>with Community Districts</a:t>
            </a:r>
            <a:endParaRPr lang="en-US" altLang="en-US" sz="1400" b="1">
              <a:solidFill>
                <a:srgbClr val="B2B2B2"/>
              </a:solidFill>
            </a:endParaRPr>
          </a:p>
          <a:p>
            <a:pPr algn="r" eaLnBrk="1" hangingPunct="1">
              <a:spcBef>
                <a:spcPct val="35000"/>
              </a:spcBef>
              <a:buFontTx/>
              <a:buNone/>
            </a:pPr>
            <a:endParaRPr lang="en-US" altLang="en-US" sz="1400" b="1">
              <a:solidFill>
                <a:srgbClr val="B2B2B2"/>
              </a:solidFill>
            </a:endParaRPr>
          </a:p>
        </p:txBody>
      </p:sp>
      <p:sp>
        <p:nvSpPr>
          <p:cNvPr id="14342" name="Line 95">
            <a:extLst>
              <a:ext uri="{FF2B5EF4-FFF2-40B4-BE49-F238E27FC236}">
                <a16:creationId xmlns:a16="http://schemas.microsoft.com/office/drawing/2014/main" id="{E6E3F479-B25C-435A-A91A-EE9CC000D55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1219200"/>
            <a:ext cx="2590800" cy="0"/>
          </a:xfrm>
          <a:prstGeom prst="line">
            <a:avLst/>
          </a:prstGeom>
          <a:noFill/>
          <a:ln w="38100">
            <a:solidFill>
              <a:srgbClr val="777777">
                <a:alpha val="4901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343" name="Group 96">
            <a:extLst>
              <a:ext uri="{FF2B5EF4-FFF2-40B4-BE49-F238E27FC236}">
                <a16:creationId xmlns:a16="http://schemas.microsoft.com/office/drawing/2014/main" id="{5231A12A-891A-4472-BE70-ED73511BB7E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3525" cy="6858000"/>
            <a:chOff x="0" y="0"/>
            <a:chExt cx="5766" cy="4320"/>
          </a:xfrm>
        </p:grpSpPr>
        <p:sp>
          <p:nvSpPr>
            <p:cNvPr id="14428" name="Rectangle 97">
              <a:extLst>
                <a:ext uri="{FF2B5EF4-FFF2-40B4-BE49-F238E27FC236}">
                  <a16:creationId xmlns:a16="http://schemas.microsoft.com/office/drawing/2014/main" id="{36AF7C7E-6FA1-445B-89CA-9DB494BAEA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984"/>
              <a:ext cx="5760" cy="336"/>
            </a:xfrm>
            <a:prstGeom prst="rect">
              <a:avLst/>
            </a:prstGeom>
            <a:gradFill rotWithShape="1">
              <a:gsLst>
                <a:gs pos="0">
                  <a:srgbClr val="4D4D4D"/>
                </a:gs>
                <a:gs pos="100000">
                  <a:srgbClr val="A8A8A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DDDDDD"/>
                </a:solidFill>
              </a:endParaRPr>
            </a:p>
          </p:txBody>
        </p:sp>
        <p:pic>
          <p:nvPicPr>
            <p:cNvPr id="14429" name="Picture 98" descr="jmc_logo_transparent_gray">
              <a:extLst>
                <a:ext uri="{FF2B5EF4-FFF2-40B4-BE49-F238E27FC236}">
                  <a16:creationId xmlns:a16="http://schemas.microsoft.com/office/drawing/2014/main" id="{3157AD80-DE6E-4DF4-A229-4059384804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51"/>
              <a:ext cx="10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0" name="Text Box 99">
              <a:extLst>
                <a:ext uri="{FF2B5EF4-FFF2-40B4-BE49-F238E27FC236}">
                  <a16:creationId xmlns:a16="http://schemas.microsoft.com/office/drawing/2014/main" id="{21CC6CAE-B070-4C81-B86F-37A62CFA1D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984"/>
              <a:ext cx="17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www.justicemapping.org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Office Tel:  347.223.2598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Fax:  718.638.2814</a:t>
              </a:r>
            </a:p>
          </p:txBody>
        </p:sp>
        <p:sp>
          <p:nvSpPr>
            <p:cNvPr id="14431" name="Line 100">
              <a:extLst>
                <a:ext uri="{FF2B5EF4-FFF2-40B4-BE49-F238E27FC236}">
                  <a16:creationId xmlns:a16="http://schemas.microsoft.com/office/drawing/2014/main" id="{F6937489-5986-4274-9827-027570D75BA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60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2" name="Line 101">
              <a:extLst>
                <a:ext uri="{FF2B5EF4-FFF2-40B4-BE49-F238E27FC236}">
                  <a16:creationId xmlns:a16="http://schemas.microsoft.com/office/drawing/2014/main" id="{81F9CB40-AA38-4C7A-9A12-5E2A49A6823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-216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3" name="Line 102">
              <a:extLst>
                <a:ext uri="{FF2B5EF4-FFF2-40B4-BE49-F238E27FC236}">
                  <a16:creationId xmlns:a16="http://schemas.microsoft.com/office/drawing/2014/main" id="{5E043B09-C351-468E-AFAA-8728CCEB6A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4" name="Line 103">
              <a:extLst>
                <a:ext uri="{FF2B5EF4-FFF2-40B4-BE49-F238E27FC236}">
                  <a16:creationId xmlns:a16="http://schemas.microsoft.com/office/drawing/2014/main" id="{ED3439CD-8888-4451-8B24-C28C547024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5" name="Line 104">
              <a:extLst>
                <a:ext uri="{FF2B5EF4-FFF2-40B4-BE49-F238E27FC236}">
                  <a16:creationId xmlns:a16="http://schemas.microsoft.com/office/drawing/2014/main" id="{4A4EB4A3-AF6B-47D0-8792-BDBB509339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84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4" name="Line 105">
            <a:extLst>
              <a:ext uri="{FF2B5EF4-FFF2-40B4-BE49-F238E27FC236}">
                <a16:creationId xmlns:a16="http://schemas.microsoft.com/office/drawing/2014/main" id="{DEE01E50-4EDE-4380-958B-12E0FB75DB4A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3390900" y="3162300"/>
            <a:ext cx="6324600" cy="0"/>
          </a:xfrm>
          <a:prstGeom prst="line">
            <a:avLst/>
          </a:prstGeom>
          <a:noFill/>
          <a:ln w="38100">
            <a:solidFill>
              <a:srgbClr val="777777">
                <a:alpha val="4901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5" name="Freeform 107">
            <a:extLst>
              <a:ext uri="{FF2B5EF4-FFF2-40B4-BE49-F238E27FC236}">
                <a16:creationId xmlns:a16="http://schemas.microsoft.com/office/drawing/2014/main" id="{E7E63556-33A9-408C-BFC6-6C490AAD29B1}"/>
              </a:ext>
            </a:extLst>
          </p:cNvPr>
          <p:cNvSpPr>
            <a:spLocks noChangeAspect="1"/>
          </p:cNvSpPr>
          <p:nvPr/>
        </p:nvSpPr>
        <p:spPr bwMode="auto">
          <a:xfrm>
            <a:off x="3838575" y="1936750"/>
            <a:ext cx="201613" cy="244475"/>
          </a:xfrm>
          <a:custGeom>
            <a:avLst/>
            <a:gdLst>
              <a:gd name="T0" fmla="*/ 2147483646 w 154"/>
              <a:gd name="T1" fmla="*/ 0 h 186"/>
              <a:gd name="T2" fmla="*/ 2147483646 w 154"/>
              <a:gd name="T3" fmla="*/ 2147483646 h 186"/>
              <a:gd name="T4" fmla="*/ 2147483646 w 154"/>
              <a:gd name="T5" fmla="*/ 2147483646 h 186"/>
              <a:gd name="T6" fmla="*/ 2147483646 w 154"/>
              <a:gd name="T7" fmla="*/ 2147483646 h 186"/>
              <a:gd name="T8" fmla="*/ 2147483646 w 154"/>
              <a:gd name="T9" fmla="*/ 2147483646 h 186"/>
              <a:gd name="T10" fmla="*/ 2147483646 w 154"/>
              <a:gd name="T11" fmla="*/ 2147483646 h 186"/>
              <a:gd name="T12" fmla="*/ 2147483646 w 154"/>
              <a:gd name="T13" fmla="*/ 2147483646 h 186"/>
              <a:gd name="T14" fmla="*/ 2147483646 w 154"/>
              <a:gd name="T15" fmla="*/ 2147483646 h 186"/>
              <a:gd name="T16" fmla="*/ 2147483646 w 154"/>
              <a:gd name="T17" fmla="*/ 2147483646 h 186"/>
              <a:gd name="T18" fmla="*/ 2147483646 w 154"/>
              <a:gd name="T19" fmla="*/ 2147483646 h 186"/>
              <a:gd name="T20" fmla="*/ 2147483646 w 154"/>
              <a:gd name="T21" fmla="*/ 2147483646 h 186"/>
              <a:gd name="T22" fmla="*/ 2147483646 w 154"/>
              <a:gd name="T23" fmla="*/ 2147483646 h 186"/>
              <a:gd name="T24" fmla="*/ 2147483646 w 154"/>
              <a:gd name="T25" fmla="*/ 2147483646 h 186"/>
              <a:gd name="T26" fmla="*/ 2147483646 w 154"/>
              <a:gd name="T27" fmla="*/ 2147483646 h 186"/>
              <a:gd name="T28" fmla="*/ 2147483646 w 154"/>
              <a:gd name="T29" fmla="*/ 2147483646 h 186"/>
              <a:gd name="T30" fmla="*/ 2147483646 w 154"/>
              <a:gd name="T31" fmla="*/ 2147483646 h 186"/>
              <a:gd name="T32" fmla="*/ 2147483646 w 154"/>
              <a:gd name="T33" fmla="*/ 2147483646 h 186"/>
              <a:gd name="T34" fmla="*/ 2147483646 w 154"/>
              <a:gd name="T35" fmla="*/ 2147483646 h 1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54"/>
              <a:gd name="T55" fmla="*/ 0 h 186"/>
              <a:gd name="T56" fmla="*/ 154 w 154"/>
              <a:gd name="T57" fmla="*/ 186 h 1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54" h="186">
                <a:moveTo>
                  <a:pt x="77" y="0"/>
                </a:moveTo>
                <a:cubicBezTo>
                  <a:pt x="90" y="9"/>
                  <a:pt x="91" y="23"/>
                  <a:pt x="107" y="28"/>
                </a:cubicBezTo>
                <a:cubicBezTo>
                  <a:pt x="113" y="37"/>
                  <a:pt x="124" y="46"/>
                  <a:pt x="135" y="50"/>
                </a:cubicBezTo>
                <a:cubicBezTo>
                  <a:pt x="146" y="61"/>
                  <a:pt x="154" y="88"/>
                  <a:pt x="135" y="94"/>
                </a:cubicBezTo>
                <a:cubicBezTo>
                  <a:pt x="129" y="103"/>
                  <a:pt x="128" y="110"/>
                  <a:pt x="119" y="116"/>
                </a:cubicBezTo>
                <a:cubicBezTo>
                  <a:pt x="114" y="123"/>
                  <a:pt x="114" y="127"/>
                  <a:pt x="107" y="132"/>
                </a:cubicBezTo>
                <a:cubicBezTo>
                  <a:pt x="92" y="155"/>
                  <a:pt x="96" y="168"/>
                  <a:pt x="67" y="172"/>
                </a:cubicBezTo>
                <a:cubicBezTo>
                  <a:pt x="59" y="175"/>
                  <a:pt x="56" y="179"/>
                  <a:pt x="51" y="186"/>
                </a:cubicBezTo>
                <a:cubicBezTo>
                  <a:pt x="35" y="181"/>
                  <a:pt x="19" y="177"/>
                  <a:pt x="3" y="172"/>
                </a:cubicBezTo>
                <a:cubicBezTo>
                  <a:pt x="0" y="164"/>
                  <a:pt x="2" y="161"/>
                  <a:pt x="7" y="154"/>
                </a:cubicBezTo>
                <a:cubicBezTo>
                  <a:pt x="9" y="144"/>
                  <a:pt x="16" y="130"/>
                  <a:pt x="25" y="124"/>
                </a:cubicBezTo>
                <a:cubicBezTo>
                  <a:pt x="27" y="120"/>
                  <a:pt x="27" y="114"/>
                  <a:pt x="31" y="112"/>
                </a:cubicBezTo>
                <a:cubicBezTo>
                  <a:pt x="40" y="107"/>
                  <a:pt x="55" y="107"/>
                  <a:pt x="65" y="104"/>
                </a:cubicBezTo>
                <a:cubicBezTo>
                  <a:pt x="66" y="102"/>
                  <a:pt x="69" y="100"/>
                  <a:pt x="69" y="98"/>
                </a:cubicBezTo>
                <a:cubicBezTo>
                  <a:pt x="69" y="94"/>
                  <a:pt x="65" y="86"/>
                  <a:pt x="65" y="86"/>
                </a:cubicBezTo>
                <a:cubicBezTo>
                  <a:pt x="66" y="63"/>
                  <a:pt x="74" y="40"/>
                  <a:pt x="67" y="18"/>
                </a:cubicBezTo>
                <a:cubicBezTo>
                  <a:pt x="82" y="8"/>
                  <a:pt x="74" y="10"/>
                  <a:pt x="91" y="10"/>
                </a:cubicBezTo>
                <a:lnTo>
                  <a:pt x="107" y="18"/>
                </a:lnTo>
              </a:path>
            </a:pathLst>
          </a:custGeom>
          <a:solidFill>
            <a:srgbClr val="333333"/>
          </a:solidFill>
          <a:ln w="9525">
            <a:solidFill>
              <a:srgbClr val="5F5F5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6" name="Freeform 108">
            <a:extLst>
              <a:ext uri="{FF2B5EF4-FFF2-40B4-BE49-F238E27FC236}">
                <a16:creationId xmlns:a16="http://schemas.microsoft.com/office/drawing/2014/main" id="{DAB19B21-479E-4B7D-B07D-4A345AFC9521}"/>
              </a:ext>
            </a:extLst>
          </p:cNvPr>
          <p:cNvSpPr>
            <a:spLocks noChangeAspect="1"/>
          </p:cNvSpPr>
          <p:nvPr/>
        </p:nvSpPr>
        <p:spPr bwMode="auto">
          <a:xfrm>
            <a:off x="4267200" y="1992313"/>
            <a:ext cx="201613" cy="144462"/>
          </a:xfrm>
          <a:custGeom>
            <a:avLst/>
            <a:gdLst>
              <a:gd name="T0" fmla="*/ 2147483646 w 149"/>
              <a:gd name="T1" fmla="*/ 2147483646 h 106"/>
              <a:gd name="T2" fmla="*/ 2147483646 w 149"/>
              <a:gd name="T3" fmla="*/ 2147483646 h 106"/>
              <a:gd name="T4" fmla="*/ 2147483646 w 149"/>
              <a:gd name="T5" fmla="*/ 2147483646 h 106"/>
              <a:gd name="T6" fmla="*/ 2147483646 w 149"/>
              <a:gd name="T7" fmla="*/ 2147483646 h 106"/>
              <a:gd name="T8" fmla="*/ 2147483646 w 149"/>
              <a:gd name="T9" fmla="*/ 2147483646 h 106"/>
              <a:gd name="T10" fmla="*/ 2147483646 w 149"/>
              <a:gd name="T11" fmla="*/ 2147483646 h 106"/>
              <a:gd name="T12" fmla="*/ 2147483646 w 149"/>
              <a:gd name="T13" fmla="*/ 2147483646 h 106"/>
              <a:gd name="T14" fmla="*/ 2147483646 w 149"/>
              <a:gd name="T15" fmla="*/ 2147483646 h 106"/>
              <a:gd name="T16" fmla="*/ 2147483646 w 149"/>
              <a:gd name="T17" fmla="*/ 2147483646 h 106"/>
              <a:gd name="T18" fmla="*/ 2147483646 w 149"/>
              <a:gd name="T19" fmla="*/ 2147483646 h 106"/>
              <a:gd name="T20" fmla="*/ 2147483646 w 149"/>
              <a:gd name="T21" fmla="*/ 2147483646 h 106"/>
              <a:gd name="T22" fmla="*/ 2147483646 w 149"/>
              <a:gd name="T23" fmla="*/ 2147483646 h 106"/>
              <a:gd name="T24" fmla="*/ 2147483646 w 149"/>
              <a:gd name="T25" fmla="*/ 2147483646 h 10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"/>
              <a:gd name="T40" fmla="*/ 0 h 106"/>
              <a:gd name="T41" fmla="*/ 149 w 149"/>
              <a:gd name="T42" fmla="*/ 106 h 10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" h="106">
                <a:moveTo>
                  <a:pt x="19" y="4"/>
                </a:moveTo>
                <a:cubicBezTo>
                  <a:pt x="15" y="21"/>
                  <a:pt x="13" y="35"/>
                  <a:pt x="3" y="50"/>
                </a:cubicBezTo>
                <a:cubicBezTo>
                  <a:pt x="0" y="68"/>
                  <a:pt x="1" y="59"/>
                  <a:pt x="15" y="62"/>
                </a:cubicBezTo>
                <a:cubicBezTo>
                  <a:pt x="19" y="88"/>
                  <a:pt x="15" y="83"/>
                  <a:pt x="41" y="88"/>
                </a:cubicBezTo>
                <a:cubicBezTo>
                  <a:pt x="47" y="96"/>
                  <a:pt x="76" y="102"/>
                  <a:pt x="87" y="104"/>
                </a:cubicBezTo>
                <a:cubicBezTo>
                  <a:pt x="104" y="103"/>
                  <a:pt x="116" y="106"/>
                  <a:pt x="133" y="102"/>
                </a:cubicBezTo>
                <a:cubicBezTo>
                  <a:pt x="141" y="94"/>
                  <a:pt x="147" y="80"/>
                  <a:pt x="149" y="76"/>
                </a:cubicBezTo>
                <a:cubicBezTo>
                  <a:pt x="137" y="66"/>
                  <a:pt x="138" y="63"/>
                  <a:pt x="117" y="58"/>
                </a:cubicBezTo>
                <a:cubicBezTo>
                  <a:pt x="112" y="51"/>
                  <a:pt x="119" y="44"/>
                  <a:pt x="111" y="38"/>
                </a:cubicBezTo>
                <a:cubicBezTo>
                  <a:pt x="103" y="32"/>
                  <a:pt x="79" y="28"/>
                  <a:pt x="69" y="24"/>
                </a:cubicBezTo>
                <a:cubicBezTo>
                  <a:pt x="62" y="22"/>
                  <a:pt x="51" y="14"/>
                  <a:pt x="51" y="14"/>
                </a:cubicBezTo>
                <a:cubicBezTo>
                  <a:pt x="47" y="11"/>
                  <a:pt x="38" y="5"/>
                  <a:pt x="33" y="2"/>
                </a:cubicBezTo>
                <a:cubicBezTo>
                  <a:pt x="28" y="0"/>
                  <a:pt x="22" y="5"/>
                  <a:pt x="19" y="4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rgbClr val="3333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7" name="Oval 109">
            <a:extLst>
              <a:ext uri="{FF2B5EF4-FFF2-40B4-BE49-F238E27FC236}">
                <a16:creationId xmlns:a16="http://schemas.microsoft.com/office/drawing/2014/main" id="{BFE6F683-7E89-4133-8B1D-097E8F70527A}"/>
              </a:ext>
            </a:extLst>
          </p:cNvPr>
          <p:cNvSpPr>
            <a:spLocks noChangeArrowheads="1"/>
          </p:cNvSpPr>
          <p:nvPr/>
        </p:nvSpPr>
        <p:spPr bwMode="auto">
          <a:xfrm rot="-479162">
            <a:off x="3581400" y="1447800"/>
            <a:ext cx="303213" cy="687388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8" name="Oval 110">
            <a:extLst>
              <a:ext uri="{FF2B5EF4-FFF2-40B4-BE49-F238E27FC236}">
                <a16:creationId xmlns:a16="http://schemas.microsoft.com/office/drawing/2014/main" id="{485D53D6-376C-417F-A9E5-242747E32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066800"/>
            <a:ext cx="533400" cy="992188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9" name="Oval 111">
            <a:extLst>
              <a:ext uri="{FF2B5EF4-FFF2-40B4-BE49-F238E27FC236}">
                <a16:creationId xmlns:a16="http://schemas.microsoft.com/office/drawing/2014/main" id="{EA5EA127-0316-4DCF-B82F-907B82431EE1}"/>
              </a:ext>
            </a:extLst>
          </p:cNvPr>
          <p:cNvSpPr>
            <a:spLocks noChangeArrowheads="1"/>
          </p:cNvSpPr>
          <p:nvPr/>
        </p:nvSpPr>
        <p:spPr bwMode="auto">
          <a:xfrm rot="-3688613">
            <a:off x="3785394" y="3002756"/>
            <a:ext cx="457200" cy="1125538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50" name="Text Box 112">
            <a:extLst>
              <a:ext uri="{FF2B5EF4-FFF2-40B4-BE49-F238E27FC236}">
                <a16:creationId xmlns:a16="http://schemas.microsoft.com/office/drawing/2014/main" id="{771429E9-08D7-4B13-9CF4-8B95A3038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676400"/>
            <a:ext cx="1905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rgbClr val="F8F8F8"/>
                </a:solidFill>
              </a:rPr>
              <a:t>Admissions per 1000</a:t>
            </a:r>
          </a:p>
        </p:txBody>
      </p:sp>
      <p:graphicFrame>
        <p:nvGraphicFramePr>
          <p:cNvPr id="177265" name="Group 113">
            <a:extLst>
              <a:ext uri="{FF2B5EF4-FFF2-40B4-BE49-F238E27FC236}">
                <a16:creationId xmlns:a16="http://schemas.microsoft.com/office/drawing/2014/main" id="{A1F50CB5-0217-460F-851A-2AEEDADF5BCD}"/>
              </a:ext>
            </a:extLst>
          </p:cNvPr>
          <p:cNvGraphicFramePr>
            <a:graphicFrameLocks noGrp="1"/>
          </p:cNvGraphicFramePr>
          <p:nvPr/>
        </p:nvGraphicFramePr>
        <p:xfrm>
          <a:off x="6934200" y="2193925"/>
          <a:ext cx="1828800" cy="3444875"/>
        </p:xfrm>
        <a:graphic>
          <a:graphicData uri="http://schemas.openxmlformats.org/drawingml/2006/table">
            <a:tbl>
              <a:tblPr/>
              <a:tblGrid>
                <a:gridCol w="438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2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Boro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CD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Count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Rate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MN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748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25.7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MN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19.8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19.2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17.4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16.8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531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14.7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BK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516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13.7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BK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274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13.7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12.8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BK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12.1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MN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11.8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BK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NYC_PrisonAdmMales591k_v2 [Converted]">
            <a:extLst>
              <a:ext uri="{FF2B5EF4-FFF2-40B4-BE49-F238E27FC236}">
                <a16:creationId xmlns:a16="http://schemas.microsoft.com/office/drawing/2014/main" id="{8783FC86-6570-4E4E-99C3-FF7DF63FD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6400800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>
            <a:extLst>
              <a:ext uri="{FF2B5EF4-FFF2-40B4-BE49-F238E27FC236}">
                <a16:creationId xmlns:a16="http://schemas.microsoft.com/office/drawing/2014/main" id="{4DE4D223-4FCF-4C1D-8944-E9B84A5E7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-6350"/>
            <a:ext cx="2590800" cy="6864350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2286EF60-B55C-417C-80CC-237EB2A1F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7000"/>
            <a:ext cx="365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057900" algn="r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057900" algn="r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0579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Men Admitted to Prison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B2B2B2"/>
                </a:solidFill>
              </a:rPr>
              <a:t>New York City</a:t>
            </a:r>
          </a:p>
        </p:txBody>
      </p:sp>
      <p:graphicFrame>
        <p:nvGraphicFramePr>
          <p:cNvPr id="176133" name="Group 5">
            <a:extLst>
              <a:ext uri="{FF2B5EF4-FFF2-40B4-BE49-F238E27FC236}">
                <a16:creationId xmlns:a16="http://schemas.microsoft.com/office/drawing/2014/main" id="{79B5A15A-F40F-40B2-9707-C3AE2DBD83DD}"/>
              </a:ext>
            </a:extLst>
          </p:cNvPr>
          <p:cNvGraphicFramePr>
            <a:graphicFrameLocks noGrp="1"/>
          </p:cNvGraphicFramePr>
          <p:nvPr/>
        </p:nvGraphicFramePr>
        <p:xfrm>
          <a:off x="6934200" y="1828800"/>
          <a:ext cx="1828800" cy="4170367"/>
        </p:xfrm>
        <a:graphic>
          <a:graphicData uri="http://schemas.openxmlformats.org/drawingml/2006/table">
            <a:tbl>
              <a:tblPr/>
              <a:tblGrid>
                <a:gridCol w="438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2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29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Boro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CD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Men sent to Prison 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All Adult Males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MN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6.45%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1.21%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MN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5.79%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1.41%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2.83%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0.71%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1.95%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0.54%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4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3.09%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0.89%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4.58%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1.50%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4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BK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4.45%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1.56%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4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BK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2.36%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0.83%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4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2.15%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0.81%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4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BK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2.49%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0.99%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44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MN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3.65%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1.50%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44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3.42%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1.56%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44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BK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3.94%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1.89%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44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3.55%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1.87%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449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kumimoji="0" 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50.72%</a:t>
                      </a:r>
                      <a:endParaRPr kumimoji="0" 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17.27%</a:t>
                      </a:r>
                      <a:endParaRPr kumimoji="0" 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marT="45723" marB="45723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5451" name="Text Box 91">
            <a:extLst>
              <a:ext uri="{FF2B5EF4-FFF2-40B4-BE49-F238E27FC236}">
                <a16:creationId xmlns:a16="http://schemas.microsoft.com/office/drawing/2014/main" id="{EEB50111-53C1-4E14-AD4D-14B66BC69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76200"/>
            <a:ext cx="21336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chemeClr val="bg1"/>
                </a:solidFill>
              </a:rPr>
              <a:t>Per 1000 Adult Males</a:t>
            </a:r>
          </a:p>
          <a:p>
            <a:pPr algn="r" eaLnBrk="1" hangingPunct="1">
              <a:lnSpc>
                <a:spcPct val="75000"/>
              </a:lnSpc>
              <a:spcBef>
                <a:spcPct val="35000"/>
              </a:spcBef>
              <a:buFontTx/>
              <a:buNone/>
            </a:pPr>
            <a:r>
              <a:rPr lang="en-US" altLang="en-US" sz="1400" b="1">
                <a:solidFill>
                  <a:srgbClr val="B2B2B2"/>
                </a:solidFill>
              </a:rPr>
              <a:t>(16–59)</a:t>
            </a:r>
            <a:endParaRPr lang="en-US" altLang="en-US" sz="1400">
              <a:solidFill>
                <a:srgbClr val="B2B2B2"/>
              </a:solidFill>
            </a:endParaRPr>
          </a:p>
          <a:p>
            <a:pPr algn="r" eaLnBrk="1" hangingPunct="1">
              <a:spcBef>
                <a:spcPct val="35000"/>
              </a:spcBef>
              <a:buFontTx/>
              <a:buNone/>
            </a:pPr>
            <a:r>
              <a:rPr lang="en-US" altLang="en-US" sz="1400">
                <a:solidFill>
                  <a:srgbClr val="B2B2B2"/>
                </a:solidFill>
              </a:rPr>
              <a:t>Census Tracts</a:t>
            </a:r>
          </a:p>
          <a:p>
            <a:pPr algn="r" eaLnBrk="1" hangingPunct="1">
              <a:lnSpc>
                <a:spcPct val="75000"/>
              </a:lnSpc>
              <a:spcBef>
                <a:spcPct val="35000"/>
              </a:spcBef>
              <a:buFontTx/>
              <a:buNone/>
            </a:pPr>
            <a:r>
              <a:rPr lang="en-US" altLang="en-US" sz="1400">
                <a:solidFill>
                  <a:srgbClr val="B2B2B2"/>
                </a:solidFill>
              </a:rPr>
              <a:t>with Community Districts</a:t>
            </a:r>
            <a:endParaRPr lang="en-US" altLang="en-US" sz="1400" b="1">
              <a:solidFill>
                <a:srgbClr val="B2B2B2"/>
              </a:solidFill>
            </a:endParaRPr>
          </a:p>
          <a:p>
            <a:pPr algn="r" eaLnBrk="1" hangingPunct="1">
              <a:spcBef>
                <a:spcPct val="35000"/>
              </a:spcBef>
              <a:buFontTx/>
              <a:buNone/>
            </a:pPr>
            <a:endParaRPr lang="en-US" altLang="en-US" sz="1400" b="1">
              <a:solidFill>
                <a:srgbClr val="B2B2B2"/>
              </a:solidFill>
            </a:endParaRPr>
          </a:p>
        </p:txBody>
      </p:sp>
      <p:sp>
        <p:nvSpPr>
          <p:cNvPr id="15452" name="Text Box 92">
            <a:extLst>
              <a:ext uri="{FF2B5EF4-FFF2-40B4-BE49-F238E27FC236}">
                <a16:creationId xmlns:a16="http://schemas.microsoft.com/office/drawing/2014/main" id="{B9023EB4-B646-4F52-BCF0-AF5AB9DDB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447800"/>
            <a:ext cx="1905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rgbClr val="F8F8F8"/>
                </a:solidFill>
              </a:rPr>
              <a:t>Percent of City Total</a:t>
            </a:r>
          </a:p>
        </p:txBody>
      </p:sp>
      <p:sp>
        <p:nvSpPr>
          <p:cNvPr id="15453" name="Text Box 93">
            <a:extLst>
              <a:ext uri="{FF2B5EF4-FFF2-40B4-BE49-F238E27FC236}">
                <a16:creationId xmlns:a16="http://schemas.microsoft.com/office/drawing/2014/main" id="{6BB7ADC2-A198-4560-89DC-4D115E549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638800"/>
            <a:ext cx="40386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000">
                <a:solidFill>
                  <a:srgbClr val="F8F8F8"/>
                </a:solidFill>
              </a:rPr>
              <a:t>These Districts are home to </a:t>
            </a:r>
            <a:r>
              <a:rPr lang="en-US" altLang="en-US" sz="1000" b="1">
                <a:solidFill>
                  <a:srgbClr val="F8F8F8"/>
                </a:solidFill>
              </a:rPr>
              <a:t>17%</a:t>
            </a:r>
            <a:r>
              <a:rPr lang="en-US" altLang="en-US" sz="1000">
                <a:solidFill>
                  <a:srgbClr val="F8F8F8"/>
                </a:solidFill>
              </a:rPr>
              <a:t> of the City’s adult male residents, 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000">
                <a:solidFill>
                  <a:srgbClr val="F8F8F8"/>
                </a:solidFill>
              </a:rPr>
              <a:t>but account for over </a:t>
            </a:r>
            <a:r>
              <a:rPr lang="en-US" altLang="en-US" sz="1000" b="1">
                <a:solidFill>
                  <a:srgbClr val="FF6600"/>
                </a:solidFill>
              </a:rPr>
              <a:t>50%</a:t>
            </a:r>
            <a:r>
              <a:rPr lang="en-US" altLang="en-US" sz="1000">
                <a:solidFill>
                  <a:srgbClr val="F8F8F8"/>
                </a:solidFill>
              </a:rPr>
              <a:t> of men sent to prison from the City.</a:t>
            </a:r>
          </a:p>
        </p:txBody>
      </p:sp>
      <p:sp>
        <p:nvSpPr>
          <p:cNvPr id="15454" name="Line 94">
            <a:extLst>
              <a:ext uri="{FF2B5EF4-FFF2-40B4-BE49-F238E27FC236}">
                <a16:creationId xmlns:a16="http://schemas.microsoft.com/office/drawing/2014/main" id="{67D3345F-844B-4C01-93AB-C8F5B157FA3C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6172200" y="5867400"/>
            <a:ext cx="30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5" name="Line 95">
            <a:extLst>
              <a:ext uri="{FF2B5EF4-FFF2-40B4-BE49-F238E27FC236}">
                <a16:creationId xmlns:a16="http://schemas.microsoft.com/office/drawing/2014/main" id="{D8DA45C0-2B30-4049-BCD7-38CBEFBE5821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1219200"/>
            <a:ext cx="2590800" cy="0"/>
          </a:xfrm>
          <a:prstGeom prst="line">
            <a:avLst/>
          </a:prstGeom>
          <a:noFill/>
          <a:ln w="38100">
            <a:solidFill>
              <a:srgbClr val="777777">
                <a:alpha val="4901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456" name="Group 96">
            <a:extLst>
              <a:ext uri="{FF2B5EF4-FFF2-40B4-BE49-F238E27FC236}">
                <a16:creationId xmlns:a16="http://schemas.microsoft.com/office/drawing/2014/main" id="{34A17119-6A0C-4803-9855-C66765B768E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3525" cy="6858000"/>
            <a:chOff x="0" y="0"/>
            <a:chExt cx="5766" cy="4320"/>
          </a:xfrm>
        </p:grpSpPr>
        <p:sp>
          <p:nvSpPr>
            <p:cNvPr id="15464" name="Rectangle 97">
              <a:extLst>
                <a:ext uri="{FF2B5EF4-FFF2-40B4-BE49-F238E27FC236}">
                  <a16:creationId xmlns:a16="http://schemas.microsoft.com/office/drawing/2014/main" id="{EA6AB6FC-EFFC-4E8C-B50E-2E883B0CC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984"/>
              <a:ext cx="5760" cy="336"/>
            </a:xfrm>
            <a:prstGeom prst="rect">
              <a:avLst/>
            </a:prstGeom>
            <a:gradFill rotWithShape="1">
              <a:gsLst>
                <a:gs pos="0">
                  <a:srgbClr val="4D4D4D"/>
                </a:gs>
                <a:gs pos="100000">
                  <a:srgbClr val="A8A8A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DDDDDD"/>
                </a:solidFill>
              </a:endParaRPr>
            </a:p>
          </p:txBody>
        </p:sp>
        <p:pic>
          <p:nvPicPr>
            <p:cNvPr id="15465" name="Picture 98" descr="jmc_logo_transparent_gray">
              <a:extLst>
                <a:ext uri="{FF2B5EF4-FFF2-40B4-BE49-F238E27FC236}">
                  <a16:creationId xmlns:a16="http://schemas.microsoft.com/office/drawing/2014/main" id="{DD5369F4-AC54-4409-A438-8EF67A3E18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51"/>
              <a:ext cx="10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66" name="Text Box 99">
              <a:extLst>
                <a:ext uri="{FF2B5EF4-FFF2-40B4-BE49-F238E27FC236}">
                  <a16:creationId xmlns:a16="http://schemas.microsoft.com/office/drawing/2014/main" id="{552366A2-406C-4902-8D35-1FB80589DF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984"/>
              <a:ext cx="17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www.justicemapping.org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Office Tel:  347.223.2598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Fax:  718.638.2814</a:t>
              </a:r>
            </a:p>
          </p:txBody>
        </p:sp>
        <p:sp>
          <p:nvSpPr>
            <p:cNvPr id="15467" name="Line 100">
              <a:extLst>
                <a:ext uri="{FF2B5EF4-FFF2-40B4-BE49-F238E27FC236}">
                  <a16:creationId xmlns:a16="http://schemas.microsoft.com/office/drawing/2014/main" id="{65D4C285-8CC8-4C67-9991-28092E76E83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60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8" name="Line 101">
              <a:extLst>
                <a:ext uri="{FF2B5EF4-FFF2-40B4-BE49-F238E27FC236}">
                  <a16:creationId xmlns:a16="http://schemas.microsoft.com/office/drawing/2014/main" id="{2F62C35B-2398-479D-9F14-DC1E5FBF331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-216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9" name="Line 102">
              <a:extLst>
                <a:ext uri="{FF2B5EF4-FFF2-40B4-BE49-F238E27FC236}">
                  <a16:creationId xmlns:a16="http://schemas.microsoft.com/office/drawing/2014/main" id="{D5F0A87E-A9C0-477D-8ABA-6B12173841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70" name="Line 103">
              <a:extLst>
                <a:ext uri="{FF2B5EF4-FFF2-40B4-BE49-F238E27FC236}">
                  <a16:creationId xmlns:a16="http://schemas.microsoft.com/office/drawing/2014/main" id="{B14828CC-6D91-4F10-92A2-ED4CF5E3FA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71" name="Line 104">
              <a:extLst>
                <a:ext uri="{FF2B5EF4-FFF2-40B4-BE49-F238E27FC236}">
                  <a16:creationId xmlns:a16="http://schemas.microsoft.com/office/drawing/2014/main" id="{311DB806-EABD-4E94-BFFF-80F8FFE782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84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457" name="Line 105">
            <a:extLst>
              <a:ext uri="{FF2B5EF4-FFF2-40B4-BE49-F238E27FC236}">
                <a16:creationId xmlns:a16="http://schemas.microsoft.com/office/drawing/2014/main" id="{1878669F-DC45-4193-A3E5-8DC5F1619A2C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3390900" y="3162300"/>
            <a:ext cx="6324600" cy="0"/>
          </a:xfrm>
          <a:prstGeom prst="line">
            <a:avLst/>
          </a:prstGeom>
          <a:noFill/>
          <a:ln w="38100">
            <a:solidFill>
              <a:srgbClr val="777777">
                <a:alpha val="4901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8" name="Line 106">
            <a:extLst>
              <a:ext uri="{FF2B5EF4-FFF2-40B4-BE49-F238E27FC236}">
                <a16:creationId xmlns:a16="http://schemas.microsoft.com/office/drawing/2014/main" id="{D76C959E-4798-49F9-B87F-D81FFB6B61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5867400"/>
            <a:ext cx="609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9" name="Freeform 107">
            <a:extLst>
              <a:ext uri="{FF2B5EF4-FFF2-40B4-BE49-F238E27FC236}">
                <a16:creationId xmlns:a16="http://schemas.microsoft.com/office/drawing/2014/main" id="{33D0006B-D84C-49BC-A928-5FC8B1CE11E2}"/>
              </a:ext>
            </a:extLst>
          </p:cNvPr>
          <p:cNvSpPr>
            <a:spLocks noChangeAspect="1"/>
          </p:cNvSpPr>
          <p:nvPr/>
        </p:nvSpPr>
        <p:spPr bwMode="auto">
          <a:xfrm>
            <a:off x="3838575" y="1936750"/>
            <a:ext cx="201613" cy="244475"/>
          </a:xfrm>
          <a:custGeom>
            <a:avLst/>
            <a:gdLst>
              <a:gd name="T0" fmla="*/ 2147483646 w 154"/>
              <a:gd name="T1" fmla="*/ 0 h 186"/>
              <a:gd name="T2" fmla="*/ 2147483646 w 154"/>
              <a:gd name="T3" fmla="*/ 2147483646 h 186"/>
              <a:gd name="T4" fmla="*/ 2147483646 w 154"/>
              <a:gd name="T5" fmla="*/ 2147483646 h 186"/>
              <a:gd name="T6" fmla="*/ 2147483646 w 154"/>
              <a:gd name="T7" fmla="*/ 2147483646 h 186"/>
              <a:gd name="T8" fmla="*/ 2147483646 w 154"/>
              <a:gd name="T9" fmla="*/ 2147483646 h 186"/>
              <a:gd name="T10" fmla="*/ 2147483646 w 154"/>
              <a:gd name="T11" fmla="*/ 2147483646 h 186"/>
              <a:gd name="T12" fmla="*/ 2147483646 w 154"/>
              <a:gd name="T13" fmla="*/ 2147483646 h 186"/>
              <a:gd name="T14" fmla="*/ 2147483646 w 154"/>
              <a:gd name="T15" fmla="*/ 2147483646 h 186"/>
              <a:gd name="T16" fmla="*/ 2147483646 w 154"/>
              <a:gd name="T17" fmla="*/ 2147483646 h 186"/>
              <a:gd name="T18" fmla="*/ 2147483646 w 154"/>
              <a:gd name="T19" fmla="*/ 2147483646 h 186"/>
              <a:gd name="T20" fmla="*/ 2147483646 w 154"/>
              <a:gd name="T21" fmla="*/ 2147483646 h 186"/>
              <a:gd name="T22" fmla="*/ 2147483646 w 154"/>
              <a:gd name="T23" fmla="*/ 2147483646 h 186"/>
              <a:gd name="T24" fmla="*/ 2147483646 w 154"/>
              <a:gd name="T25" fmla="*/ 2147483646 h 186"/>
              <a:gd name="T26" fmla="*/ 2147483646 w 154"/>
              <a:gd name="T27" fmla="*/ 2147483646 h 186"/>
              <a:gd name="T28" fmla="*/ 2147483646 w 154"/>
              <a:gd name="T29" fmla="*/ 2147483646 h 186"/>
              <a:gd name="T30" fmla="*/ 2147483646 w 154"/>
              <a:gd name="T31" fmla="*/ 2147483646 h 186"/>
              <a:gd name="T32" fmla="*/ 2147483646 w 154"/>
              <a:gd name="T33" fmla="*/ 2147483646 h 186"/>
              <a:gd name="T34" fmla="*/ 2147483646 w 154"/>
              <a:gd name="T35" fmla="*/ 2147483646 h 1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54"/>
              <a:gd name="T55" fmla="*/ 0 h 186"/>
              <a:gd name="T56" fmla="*/ 154 w 154"/>
              <a:gd name="T57" fmla="*/ 186 h 1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54" h="186">
                <a:moveTo>
                  <a:pt x="77" y="0"/>
                </a:moveTo>
                <a:cubicBezTo>
                  <a:pt x="90" y="9"/>
                  <a:pt x="91" y="23"/>
                  <a:pt x="107" y="28"/>
                </a:cubicBezTo>
                <a:cubicBezTo>
                  <a:pt x="113" y="37"/>
                  <a:pt x="124" y="46"/>
                  <a:pt x="135" y="50"/>
                </a:cubicBezTo>
                <a:cubicBezTo>
                  <a:pt x="146" y="61"/>
                  <a:pt x="154" y="88"/>
                  <a:pt x="135" y="94"/>
                </a:cubicBezTo>
                <a:cubicBezTo>
                  <a:pt x="129" y="103"/>
                  <a:pt x="128" y="110"/>
                  <a:pt x="119" y="116"/>
                </a:cubicBezTo>
                <a:cubicBezTo>
                  <a:pt x="114" y="123"/>
                  <a:pt x="114" y="127"/>
                  <a:pt x="107" y="132"/>
                </a:cubicBezTo>
                <a:cubicBezTo>
                  <a:pt x="92" y="155"/>
                  <a:pt x="96" y="168"/>
                  <a:pt x="67" y="172"/>
                </a:cubicBezTo>
                <a:cubicBezTo>
                  <a:pt x="59" y="175"/>
                  <a:pt x="56" y="179"/>
                  <a:pt x="51" y="186"/>
                </a:cubicBezTo>
                <a:cubicBezTo>
                  <a:pt x="35" y="181"/>
                  <a:pt x="19" y="177"/>
                  <a:pt x="3" y="172"/>
                </a:cubicBezTo>
                <a:cubicBezTo>
                  <a:pt x="0" y="164"/>
                  <a:pt x="2" y="161"/>
                  <a:pt x="7" y="154"/>
                </a:cubicBezTo>
                <a:cubicBezTo>
                  <a:pt x="9" y="144"/>
                  <a:pt x="16" y="130"/>
                  <a:pt x="25" y="124"/>
                </a:cubicBezTo>
                <a:cubicBezTo>
                  <a:pt x="27" y="120"/>
                  <a:pt x="27" y="114"/>
                  <a:pt x="31" y="112"/>
                </a:cubicBezTo>
                <a:cubicBezTo>
                  <a:pt x="40" y="107"/>
                  <a:pt x="55" y="107"/>
                  <a:pt x="65" y="104"/>
                </a:cubicBezTo>
                <a:cubicBezTo>
                  <a:pt x="66" y="102"/>
                  <a:pt x="69" y="100"/>
                  <a:pt x="69" y="98"/>
                </a:cubicBezTo>
                <a:cubicBezTo>
                  <a:pt x="69" y="94"/>
                  <a:pt x="65" y="86"/>
                  <a:pt x="65" y="86"/>
                </a:cubicBezTo>
                <a:cubicBezTo>
                  <a:pt x="66" y="63"/>
                  <a:pt x="74" y="40"/>
                  <a:pt x="67" y="18"/>
                </a:cubicBezTo>
                <a:cubicBezTo>
                  <a:pt x="82" y="8"/>
                  <a:pt x="74" y="10"/>
                  <a:pt x="91" y="10"/>
                </a:cubicBezTo>
                <a:lnTo>
                  <a:pt x="107" y="18"/>
                </a:lnTo>
              </a:path>
            </a:pathLst>
          </a:custGeom>
          <a:solidFill>
            <a:srgbClr val="333333"/>
          </a:solidFill>
          <a:ln w="9525">
            <a:solidFill>
              <a:srgbClr val="5F5F5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0" name="Freeform 108">
            <a:extLst>
              <a:ext uri="{FF2B5EF4-FFF2-40B4-BE49-F238E27FC236}">
                <a16:creationId xmlns:a16="http://schemas.microsoft.com/office/drawing/2014/main" id="{CC22BC9D-C369-402D-BB7B-E72AA5D9309B}"/>
              </a:ext>
            </a:extLst>
          </p:cNvPr>
          <p:cNvSpPr>
            <a:spLocks noChangeAspect="1"/>
          </p:cNvSpPr>
          <p:nvPr/>
        </p:nvSpPr>
        <p:spPr bwMode="auto">
          <a:xfrm>
            <a:off x="4267200" y="1992313"/>
            <a:ext cx="201613" cy="144462"/>
          </a:xfrm>
          <a:custGeom>
            <a:avLst/>
            <a:gdLst>
              <a:gd name="T0" fmla="*/ 2147483646 w 149"/>
              <a:gd name="T1" fmla="*/ 2147483646 h 106"/>
              <a:gd name="T2" fmla="*/ 2147483646 w 149"/>
              <a:gd name="T3" fmla="*/ 2147483646 h 106"/>
              <a:gd name="T4" fmla="*/ 2147483646 w 149"/>
              <a:gd name="T5" fmla="*/ 2147483646 h 106"/>
              <a:gd name="T6" fmla="*/ 2147483646 w 149"/>
              <a:gd name="T7" fmla="*/ 2147483646 h 106"/>
              <a:gd name="T8" fmla="*/ 2147483646 w 149"/>
              <a:gd name="T9" fmla="*/ 2147483646 h 106"/>
              <a:gd name="T10" fmla="*/ 2147483646 w 149"/>
              <a:gd name="T11" fmla="*/ 2147483646 h 106"/>
              <a:gd name="T12" fmla="*/ 2147483646 w 149"/>
              <a:gd name="T13" fmla="*/ 2147483646 h 106"/>
              <a:gd name="T14" fmla="*/ 2147483646 w 149"/>
              <a:gd name="T15" fmla="*/ 2147483646 h 106"/>
              <a:gd name="T16" fmla="*/ 2147483646 w 149"/>
              <a:gd name="T17" fmla="*/ 2147483646 h 106"/>
              <a:gd name="T18" fmla="*/ 2147483646 w 149"/>
              <a:gd name="T19" fmla="*/ 2147483646 h 106"/>
              <a:gd name="T20" fmla="*/ 2147483646 w 149"/>
              <a:gd name="T21" fmla="*/ 2147483646 h 106"/>
              <a:gd name="T22" fmla="*/ 2147483646 w 149"/>
              <a:gd name="T23" fmla="*/ 2147483646 h 106"/>
              <a:gd name="T24" fmla="*/ 2147483646 w 149"/>
              <a:gd name="T25" fmla="*/ 2147483646 h 10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"/>
              <a:gd name="T40" fmla="*/ 0 h 106"/>
              <a:gd name="T41" fmla="*/ 149 w 149"/>
              <a:gd name="T42" fmla="*/ 106 h 10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" h="106">
                <a:moveTo>
                  <a:pt x="19" y="4"/>
                </a:moveTo>
                <a:cubicBezTo>
                  <a:pt x="15" y="21"/>
                  <a:pt x="13" y="35"/>
                  <a:pt x="3" y="50"/>
                </a:cubicBezTo>
                <a:cubicBezTo>
                  <a:pt x="0" y="68"/>
                  <a:pt x="1" y="59"/>
                  <a:pt x="15" y="62"/>
                </a:cubicBezTo>
                <a:cubicBezTo>
                  <a:pt x="19" y="88"/>
                  <a:pt x="15" y="83"/>
                  <a:pt x="41" y="88"/>
                </a:cubicBezTo>
                <a:cubicBezTo>
                  <a:pt x="47" y="96"/>
                  <a:pt x="76" y="102"/>
                  <a:pt x="87" y="104"/>
                </a:cubicBezTo>
                <a:cubicBezTo>
                  <a:pt x="104" y="103"/>
                  <a:pt x="116" y="106"/>
                  <a:pt x="133" y="102"/>
                </a:cubicBezTo>
                <a:cubicBezTo>
                  <a:pt x="141" y="94"/>
                  <a:pt x="147" y="80"/>
                  <a:pt x="149" y="76"/>
                </a:cubicBezTo>
                <a:cubicBezTo>
                  <a:pt x="137" y="66"/>
                  <a:pt x="138" y="63"/>
                  <a:pt x="117" y="58"/>
                </a:cubicBezTo>
                <a:cubicBezTo>
                  <a:pt x="112" y="51"/>
                  <a:pt x="119" y="44"/>
                  <a:pt x="111" y="38"/>
                </a:cubicBezTo>
                <a:cubicBezTo>
                  <a:pt x="103" y="32"/>
                  <a:pt x="79" y="28"/>
                  <a:pt x="69" y="24"/>
                </a:cubicBezTo>
                <a:cubicBezTo>
                  <a:pt x="62" y="22"/>
                  <a:pt x="51" y="14"/>
                  <a:pt x="51" y="14"/>
                </a:cubicBezTo>
                <a:cubicBezTo>
                  <a:pt x="47" y="11"/>
                  <a:pt x="38" y="5"/>
                  <a:pt x="33" y="2"/>
                </a:cubicBezTo>
                <a:cubicBezTo>
                  <a:pt x="28" y="0"/>
                  <a:pt x="22" y="5"/>
                  <a:pt x="19" y="4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rgbClr val="3333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1" name="Oval 109">
            <a:extLst>
              <a:ext uri="{FF2B5EF4-FFF2-40B4-BE49-F238E27FC236}">
                <a16:creationId xmlns:a16="http://schemas.microsoft.com/office/drawing/2014/main" id="{9C928F8B-EA83-4830-88D5-F004F73B7208}"/>
              </a:ext>
            </a:extLst>
          </p:cNvPr>
          <p:cNvSpPr>
            <a:spLocks noChangeArrowheads="1"/>
          </p:cNvSpPr>
          <p:nvPr/>
        </p:nvSpPr>
        <p:spPr bwMode="auto">
          <a:xfrm rot="-479162">
            <a:off x="3581400" y="1447800"/>
            <a:ext cx="303213" cy="687388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462" name="Oval 110">
            <a:extLst>
              <a:ext uri="{FF2B5EF4-FFF2-40B4-BE49-F238E27FC236}">
                <a16:creationId xmlns:a16="http://schemas.microsoft.com/office/drawing/2014/main" id="{9277B1A0-5318-4F8B-8995-6F373C463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066800"/>
            <a:ext cx="533400" cy="992188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463" name="Oval 111">
            <a:extLst>
              <a:ext uri="{FF2B5EF4-FFF2-40B4-BE49-F238E27FC236}">
                <a16:creationId xmlns:a16="http://schemas.microsoft.com/office/drawing/2014/main" id="{BD573669-48F0-4AAF-9701-ED3364BC6803}"/>
              </a:ext>
            </a:extLst>
          </p:cNvPr>
          <p:cNvSpPr>
            <a:spLocks noChangeArrowheads="1"/>
          </p:cNvSpPr>
          <p:nvPr/>
        </p:nvSpPr>
        <p:spPr bwMode="auto">
          <a:xfrm rot="-3688613">
            <a:off x="3785394" y="3002756"/>
            <a:ext cx="457200" cy="1125538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96">
            <a:extLst>
              <a:ext uri="{FF2B5EF4-FFF2-40B4-BE49-F238E27FC236}">
                <a16:creationId xmlns:a16="http://schemas.microsoft.com/office/drawing/2014/main" id="{28567942-2B17-4009-BED5-D05346514E8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543300" y="3848100"/>
            <a:ext cx="5791200" cy="2286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87" name="Rectangle 197">
            <a:extLst>
              <a:ext uri="{FF2B5EF4-FFF2-40B4-BE49-F238E27FC236}">
                <a16:creationId xmlns:a16="http://schemas.microsoft.com/office/drawing/2014/main" id="{F05B0A5E-A360-4555-8255-8F164F022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8700"/>
            <a:ext cx="6554788" cy="2286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88" name="Rectangle 199">
            <a:extLst>
              <a:ext uri="{FF2B5EF4-FFF2-40B4-BE49-F238E27FC236}">
                <a16:creationId xmlns:a16="http://schemas.microsoft.com/office/drawing/2014/main" id="{00CC5A3C-E33E-437F-8040-BA995061961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695575" y="-2705100"/>
            <a:ext cx="1143000" cy="65532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89" name="Line 5">
            <a:extLst>
              <a:ext uri="{FF2B5EF4-FFF2-40B4-BE49-F238E27FC236}">
                <a16:creationId xmlns:a16="http://schemas.microsoft.com/office/drawing/2014/main" id="{655A4174-9832-4C68-9EB3-3945E872D8A1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3409950" y="3162300"/>
            <a:ext cx="6324600" cy="0"/>
          </a:xfrm>
          <a:prstGeom prst="line">
            <a:avLst/>
          </a:prstGeom>
          <a:noFill/>
          <a:ln w="38100">
            <a:solidFill>
              <a:srgbClr val="777777">
                <a:alpha val="4901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Rectangle 3">
            <a:extLst>
              <a:ext uri="{FF2B5EF4-FFF2-40B4-BE49-F238E27FC236}">
                <a16:creationId xmlns:a16="http://schemas.microsoft.com/office/drawing/2014/main" id="{71DB1399-96FD-4FF4-B939-9F5D8A21D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0"/>
            <a:ext cx="2533650" cy="6864350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91" name="Line 4">
            <a:extLst>
              <a:ext uri="{FF2B5EF4-FFF2-40B4-BE49-F238E27FC236}">
                <a16:creationId xmlns:a16="http://schemas.microsoft.com/office/drawing/2014/main" id="{F37069A7-866A-4C43-9B5B-8A85C561C011}"/>
              </a:ext>
            </a:extLst>
          </p:cNvPr>
          <p:cNvSpPr>
            <a:spLocks noChangeShapeType="1"/>
          </p:cNvSpPr>
          <p:nvPr/>
        </p:nvSpPr>
        <p:spPr bwMode="auto">
          <a:xfrm>
            <a:off x="6575425" y="1089025"/>
            <a:ext cx="2536825" cy="12700"/>
          </a:xfrm>
          <a:prstGeom prst="line">
            <a:avLst/>
          </a:prstGeom>
          <a:noFill/>
          <a:ln w="38100">
            <a:solidFill>
              <a:srgbClr val="777777">
                <a:alpha val="4901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4770" name="Group 194">
            <a:extLst>
              <a:ext uri="{FF2B5EF4-FFF2-40B4-BE49-F238E27FC236}">
                <a16:creationId xmlns:a16="http://schemas.microsoft.com/office/drawing/2014/main" id="{C5A50F54-4052-4E27-B0EA-E76970413AD7}"/>
              </a:ext>
            </a:extLst>
          </p:cNvPr>
          <p:cNvGraphicFramePr>
            <a:graphicFrameLocks noGrp="1"/>
          </p:cNvGraphicFramePr>
          <p:nvPr/>
        </p:nvGraphicFramePr>
        <p:xfrm>
          <a:off x="7162800" y="1306513"/>
          <a:ext cx="1590675" cy="4797419"/>
        </p:xfrm>
        <a:graphic>
          <a:graphicData uri="http://schemas.openxmlformats.org/drawingml/2006/table">
            <a:tbl>
              <a:tblPr/>
              <a:tblGrid>
                <a:gridCol w="458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1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9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CD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Expenditures (in Millions)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507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DDDDDD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T="54871" marB="4572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DDDDDD"/>
                          </a:solidFill>
                          <a:latin typeface="Arial"/>
                        </a:rPr>
                        <a:t>$58.7</a:t>
                      </a:r>
                    </a:p>
                  </a:txBody>
                  <a:tcPr marT="54871" marB="45726" anchor="b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507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DDDDDD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T="54871" marB="4572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DDDDDD"/>
                          </a:solidFill>
                          <a:latin typeface="Arial"/>
                        </a:rPr>
                        <a:t>$50.2</a:t>
                      </a:r>
                    </a:p>
                  </a:txBody>
                  <a:tcPr marT="54871" marB="45726" anchor="b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507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DDDDDD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T="54871" marB="4572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DDDDDD"/>
                          </a:solidFill>
                          <a:latin typeface="Arial"/>
                        </a:rPr>
                        <a:t>$34.9</a:t>
                      </a:r>
                    </a:p>
                  </a:txBody>
                  <a:tcPr marT="54871" marB="45726" anchor="b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507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DDDDDD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T="54871" marB="4572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DDDDDD"/>
                          </a:solidFill>
                          <a:latin typeface="Arial"/>
                        </a:rPr>
                        <a:t>$33.9</a:t>
                      </a:r>
                    </a:p>
                  </a:txBody>
                  <a:tcPr marT="54871" marB="45726" anchor="b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507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DDDDDD"/>
                          </a:solidFill>
                          <a:latin typeface="Arial"/>
                        </a:rPr>
                        <a:t>16</a:t>
                      </a:r>
                    </a:p>
                  </a:txBody>
                  <a:tcPr marT="54871" marB="4572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DDDDDD"/>
                          </a:solidFill>
                          <a:latin typeface="Arial"/>
                        </a:rPr>
                        <a:t>$33.5</a:t>
                      </a:r>
                    </a:p>
                  </a:txBody>
                  <a:tcPr marT="54871" marB="45726" anchor="b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507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DDDDDD"/>
                          </a:solidFill>
                          <a:latin typeface="Arial"/>
                        </a:rPr>
                        <a:t>17</a:t>
                      </a:r>
                    </a:p>
                  </a:txBody>
                  <a:tcPr marT="54871" marB="4572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DDDDDD"/>
                          </a:solidFill>
                          <a:latin typeface="Arial"/>
                        </a:rPr>
                        <a:t>$19.3</a:t>
                      </a:r>
                    </a:p>
                  </a:txBody>
                  <a:tcPr marT="54871" marB="45726" anchor="b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507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DDDDDD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T="54871" marB="4572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DDDDDD"/>
                          </a:solidFill>
                          <a:latin typeface="Arial"/>
                        </a:rPr>
                        <a:t>$19.1</a:t>
                      </a:r>
                    </a:p>
                  </a:txBody>
                  <a:tcPr marT="54871" marB="45726" anchor="b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507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DDDDDD"/>
                          </a:solidFill>
                          <a:latin typeface="Arial"/>
                        </a:rPr>
                        <a:t>14</a:t>
                      </a:r>
                    </a:p>
                  </a:txBody>
                  <a:tcPr marT="54871" marB="4572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DDDDDD"/>
                          </a:solidFill>
                          <a:latin typeface="Arial"/>
                        </a:rPr>
                        <a:t>$16.7</a:t>
                      </a:r>
                    </a:p>
                  </a:txBody>
                  <a:tcPr marT="54871" marB="45726" anchor="b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507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DDDDDD"/>
                          </a:solidFill>
                          <a:latin typeface="Arial"/>
                        </a:rPr>
                        <a:t>9</a:t>
                      </a:r>
                    </a:p>
                  </a:txBody>
                  <a:tcPr marT="54871" marB="4572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DDDDDD"/>
                          </a:solidFill>
                          <a:latin typeface="Arial"/>
                        </a:rPr>
                        <a:t>$15.6</a:t>
                      </a:r>
                    </a:p>
                  </a:txBody>
                  <a:tcPr marT="54871" marB="45726" anchor="b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507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DDDDDD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T="54871" marB="4572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DDDDDD"/>
                          </a:solidFill>
                          <a:latin typeface="Arial"/>
                        </a:rPr>
                        <a:t>$14.6</a:t>
                      </a:r>
                    </a:p>
                  </a:txBody>
                  <a:tcPr marT="54871" marB="45726" anchor="b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4507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DDDDDD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T="54871" marB="4572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DDDDDD"/>
                          </a:solidFill>
                          <a:latin typeface="Arial"/>
                        </a:rPr>
                        <a:t>$12.9</a:t>
                      </a:r>
                    </a:p>
                  </a:txBody>
                  <a:tcPr marT="54871" marB="45726" anchor="b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4507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DDDDDD"/>
                          </a:solidFill>
                          <a:latin typeface="Arial"/>
                        </a:rPr>
                        <a:t>13</a:t>
                      </a:r>
                    </a:p>
                  </a:txBody>
                  <a:tcPr marT="54871" marB="4572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DDDDDD"/>
                          </a:solidFill>
                          <a:latin typeface="Arial"/>
                        </a:rPr>
                        <a:t>$11.8</a:t>
                      </a:r>
                    </a:p>
                  </a:txBody>
                  <a:tcPr marT="54871" marB="45726" anchor="b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4507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DDDDDD"/>
                          </a:solidFill>
                          <a:latin typeface="Arial"/>
                        </a:rPr>
                        <a:t>18</a:t>
                      </a:r>
                    </a:p>
                  </a:txBody>
                  <a:tcPr marT="54871" marB="4572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DDDDDD"/>
                          </a:solidFill>
                          <a:latin typeface="Arial"/>
                        </a:rPr>
                        <a:t>$9.4</a:t>
                      </a:r>
                    </a:p>
                  </a:txBody>
                  <a:tcPr marT="54871" marB="45726" anchor="b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4507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DDDDDD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T="54871" marB="4572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DDDDDD"/>
                          </a:solidFill>
                          <a:latin typeface="Arial"/>
                        </a:rPr>
                        <a:t>$8.7</a:t>
                      </a:r>
                    </a:p>
                  </a:txBody>
                  <a:tcPr marT="54871" marB="45726" anchor="b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4507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DDDDDD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T="54871" marB="4572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DDDDDD"/>
                          </a:solidFill>
                          <a:latin typeface="Arial"/>
                        </a:rPr>
                        <a:t>$6.1</a:t>
                      </a:r>
                    </a:p>
                  </a:txBody>
                  <a:tcPr marT="54871" marB="45726" anchor="b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4507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DDDDDD"/>
                          </a:solidFill>
                          <a:latin typeface="Arial"/>
                        </a:rPr>
                        <a:t>15</a:t>
                      </a:r>
                    </a:p>
                  </a:txBody>
                  <a:tcPr marT="54871" marB="4572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DDDDDD"/>
                          </a:solidFill>
                          <a:latin typeface="Arial"/>
                        </a:rPr>
                        <a:t>$5.4</a:t>
                      </a:r>
                    </a:p>
                  </a:txBody>
                  <a:tcPr marT="54871" marB="45726" anchor="b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4507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DDDDDD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T="54871" marB="4572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DDDDDD"/>
                          </a:solidFill>
                          <a:latin typeface="Arial"/>
                        </a:rPr>
                        <a:t>$4.7</a:t>
                      </a:r>
                    </a:p>
                  </a:txBody>
                  <a:tcPr marT="54871" marB="45726" anchor="b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4507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DDDDDD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T="54871" marB="45726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DDDDDD"/>
                          </a:solidFill>
                          <a:latin typeface="Arial"/>
                        </a:rPr>
                        <a:t>$4.0</a:t>
                      </a:r>
                    </a:p>
                  </a:txBody>
                  <a:tcPr marT="54871" marB="45726" anchor="b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grpSp>
        <p:nvGrpSpPr>
          <p:cNvPr id="16454" name="Group 200">
            <a:extLst>
              <a:ext uri="{FF2B5EF4-FFF2-40B4-BE49-F238E27FC236}">
                <a16:creationId xmlns:a16="http://schemas.microsoft.com/office/drawing/2014/main" id="{6F37A980-E8C3-4CAB-A57D-2258767A7F5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3525" cy="6858000"/>
            <a:chOff x="0" y="0"/>
            <a:chExt cx="5766" cy="4320"/>
          </a:xfrm>
        </p:grpSpPr>
        <p:sp>
          <p:nvSpPr>
            <p:cNvPr id="16458" name="Rectangle 201">
              <a:extLst>
                <a:ext uri="{FF2B5EF4-FFF2-40B4-BE49-F238E27FC236}">
                  <a16:creationId xmlns:a16="http://schemas.microsoft.com/office/drawing/2014/main" id="{12F84EC7-8443-41A4-B178-75B15FD90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984"/>
              <a:ext cx="5760" cy="336"/>
            </a:xfrm>
            <a:prstGeom prst="rect">
              <a:avLst/>
            </a:prstGeom>
            <a:gradFill rotWithShape="1">
              <a:gsLst>
                <a:gs pos="0">
                  <a:srgbClr val="4D4D4D"/>
                </a:gs>
                <a:gs pos="100000">
                  <a:srgbClr val="A8A8A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DDDDDD"/>
                </a:solidFill>
              </a:endParaRPr>
            </a:p>
          </p:txBody>
        </p:sp>
        <p:pic>
          <p:nvPicPr>
            <p:cNvPr id="16459" name="Picture 202" descr="jmc_logo_transparent_gray">
              <a:extLst>
                <a:ext uri="{FF2B5EF4-FFF2-40B4-BE49-F238E27FC236}">
                  <a16:creationId xmlns:a16="http://schemas.microsoft.com/office/drawing/2014/main" id="{0CE0907E-58EE-4BF6-96FA-9AEA4F1560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51"/>
              <a:ext cx="10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60" name="Text Box 203">
              <a:extLst>
                <a:ext uri="{FF2B5EF4-FFF2-40B4-BE49-F238E27FC236}">
                  <a16:creationId xmlns:a16="http://schemas.microsoft.com/office/drawing/2014/main" id="{1DC085B6-8491-4B5B-8792-C9A236594E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984"/>
              <a:ext cx="17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www.justicemapping.org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Office Tel:  347.223.2598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Fax:  718.638.2814</a:t>
              </a:r>
            </a:p>
          </p:txBody>
        </p:sp>
        <p:sp>
          <p:nvSpPr>
            <p:cNvPr id="16461" name="Line 204">
              <a:extLst>
                <a:ext uri="{FF2B5EF4-FFF2-40B4-BE49-F238E27FC236}">
                  <a16:creationId xmlns:a16="http://schemas.microsoft.com/office/drawing/2014/main" id="{4C5C3806-5CBF-4A91-8D62-EFDC4ECEB52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60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2" name="Line 205">
              <a:extLst>
                <a:ext uri="{FF2B5EF4-FFF2-40B4-BE49-F238E27FC236}">
                  <a16:creationId xmlns:a16="http://schemas.microsoft.com/office/drawing/2014/main" id="{E9FD83ED-4903-4612-A857-52B3ED91AAC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-216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3" name="Line 206">
              <a:extLst>
                <a:ext uri="{FF2B5EF4-FFF2-40B4-BE49-F238E27FC236}">
                  <a16:creationId xmlns:a16="http://schemas.microsoft.com/office/drawing/2014/main" id="{34081BA5-2999-42FD-B635-588829855C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4" name="Line 207">
              <a:extLst>
                <a:ext uri="{FF2B5EF4-FFF2-40B4-BE49-F238E27FC236}">
                  <a16:creationId xmlns:a16="http://schemas.microsoft.com/office/drawing/2014/main" id="{1BB3FBB3-2A1C-4DB0-9976-1F769A5ACD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5" name="Line 208">
              <a:extLst>
                <a:ext uri="{FF2B5EF4-FFF2-40B4-BE49-F238E27FC236}">
                  <a16:creationId xmlns:a16="http://schemas.microsoft.com/office/drawing/2014/main" id="{333217D1-E283-4ADB-86A6-CAE9C2DE6A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84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455" name="Text Box 49">
            <a:extLst>
              <a:ext uri="{FF2B5EF4-FFF2-40B4-BE49-F238E27FC236}">
                <a16:creationId xmlns:a16="http://schemas.microsoft.com/office/drawing/2014/main" id="{B76062BD-C44F-4025-B705-9577CE551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104775"/>
            <a:ext cx="25717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35000"/>
              </a:spcBef>
              <a:buFontTx/>
              <a:buNone/>
            </a:pPr>
            <a:r>
              <a:rPr lang="en-US" altLang="en-US" sz="1400" b="1">
                <a:solidFill>
                  <a:srgbClr val="B2B2B2"/>
                </a:solidFill>
              </a:rPr>
              <a:t>Census Block Groups with Community Districts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B2B2B2"/>
                </a:solidFill>
              </a:rPr>
              <a:t>(2003)</a:t>
            </a:r>
          </a:p>
        </p:txBody>
      </p:sp>
      <p:pic>
        <p:nvPicPr>
          <p:cNvPr id="16456" name="Picture 22" descr="Map8_prisonexpend_bk_v2 [Converted].jpg">
            <a:extLst>
              <a:ext uri="{FF2B5EF4-FFF2-40B4-BE49-F238E27FC236}">
                <a16:creationId xmlns:a16="http://schemas.microsoft.com/office/drawing/2014/main" id="{79B16608-4E73-4134-8ECA-845D022F5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5" b="6844"/>
          <a:stretch>
            <a:fillRect/>
          </a:stretch>
        </p:blipFill>
        <p:spPr bwMode="auto">
          <a:xfrm>
            <a:off x="55563" y="146050"/>
            <a:ext cx="5611812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57" name="Text Box 198">
            <a:extLst>
              <a:ext uri="{FF2B5EF4-FFF2-40B4-BE49-F238E27FC236}">
                <a16:creationId xmlns:a16="http://schemas.microsoft.com/office/drawing/2014/main" id="{FD4789EE-57F6-4CC9-9589-5D72D79B2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177800"/>
            <a:ext cx="473392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Prison Expenditures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B2B2B2"/>
                </a:solidFill>
              </a:rPr>
              <a:t>Brooklyn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EBBF901D-D04A-4BB5-BD52-B80953568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91440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8915400" algn="r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915400" algn="r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9154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EAEAEA"/>
                </a:solidFill>
              </a:rPr>
              <a:t>Phoenix Neighborhoods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EAEAEA"/>
                </a:solidFill>
              </a:rPr>
              <a:t>Criminal Justice &amp; Health and Human Services Populations</a:t>
            </a:r>
          </a:p>
        </p:txBody>
      </p:sp>
      <p:grpSp>
        <p:nvGrpSpPr>
          <p:cNvPr id="17411" name="Group 3">
            <a:extLst>
              <a:ext uri="{FF2B5EF4-FFF2-40B4-BE49-F238E27FC236}">
                <a16:creationId xmlns:a16="http://schemas.microsoft.com/office/drawing/2014/main" id="{2E4E4428-DD33-461B-9B1B-FADCDEBD95A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3525" cy="6858000"/>
            <a:chOff x="0" y="0"/>
            <a:chExt cx="5766" cy="4320"/>
          </a:xfrm>
        </p:grpSpPr>
        <p:sp>
          <p:nvSpPr>
            <p:cNvPr id="17412" name="Rectangle 4">
              <a:extLst>
                <a:ext uri="{FF2B5EF4-FFF2-40B4-BE49-F238E27FC236}">
                  <a16:creationId xmlns:a16="http://schemas.microsoft.com/office/drawing/2014/main" id="{CF012337-F7FC-4D6B-8BE3-E3EA604F9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984"/>
              <a:ext cx="5760" cy="336"/>
            </a:xfrm>
            <a:prstGeom prst="rect">
              <a:avLst/>
            </a:prstGeom>
            <a:gradFill rotWithShape="1">
              <a:gsLst>
                <a:gs pos="0">
                  <a:srgbClr val="4D4D4D"/>
                </a:gs>
                <a:gs pos="100000">
                  <a:srgbClr val="A8A8A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DDDDDD"/>
                </a:solidFill>
              </a:endParaRPr>
            </a:p>
          </p:txBody>
        </p:sp>
        <p:pic>
          <p:nvPicPr>
            <p:cNvPr id="17413" name="Picture 5" descr="jmc_logo_transparent_gray">
              <a:extLst>
                <a:ext uri="{FF2B5EF4-FFF2-40B4-BE49-F238E27FC236}">
                  <a16:creationId xmlns:a16="http://schemas.microsoft.com/office/drawing/2014/main" id="{78F512EB-9C2D-4E82-B2A7-99314F64E3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51"/>
              <a:ext cx="10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4" name="Text Box 6">
              <a:extLst>
                <a:ext uri="{FF2B5EF4-FFF2-40B4-BE49-F238E27FC236}">
                  <a16:creationId xmlns:a16="http://schemas.microsoft.com/office/drawing/2014/main" id="{B9DBF23F-9660-4E8A-B048-61797DFF14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984"/>
              <a:ext cx="17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www.justicemapping.org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Office Tel:  347.223.2598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Fax:  718.638.2814</a:t>
              </a:r>
            </a:p>
          </p:txBody>
        </p:sp>
        <p:sp>
          <p:nvSpPr>
            <p:cNvPr id="17415" name="Line 7">
              <a:extLst>
                <a:ext uri="{FF2B5EF4-FFF2-40B4-BE49-F238E27FC236}">
                  <a16:creationId xmlns:a16="http://schemas.microsoft.com/office/drawing/2014/main" id="{7207E5AE-55AD-415A-8E68-B9D6BFBBB5E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60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6" name="Line 8">
              <a:extLst>
                <a:ext uri="{FF2B5EF4-FFF2-40B4-BE49-F238E27FC236}">
                  <a16:creationId xmlns:a16="http://schemas.microsoft.com/office/drawing/2014/main" id="{F7E6F6D3-6CF7-4DD1-B097-31CA55C4720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-216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7" name="Line 9">
              <a:extLst>
                <a:ext uri="{FF2B5EF4-FFF2-40B4-BE49-F238E27FC236}">
                  <a16:creationId xmlns:a16="http://schemas.microsoft.com/office/drawing/2014/main" id="{A673764D-3833-4D91-819B-BD12614209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8" name="Line 10">
              <a:extLst>
                <a:ext uri="{FF2B5EF4-FFF2-40B4-BE49-F238E27FC236}">
                  <a16:creationId xmlns:a16="http://schemas.microsoft.com/office/drawing/2014/main" id="{B9647841-606E-445A-97DD-6DB0BF20E6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9" name="Line 11">
              <a:extLst>
                <a:ext uri="{FF2B5EF4-FFF2-40B4-BE49-F238E27FC236}">
                  <a16:creationId xmlns:a16="http://schemas.microsoft.com/office/drawing/2014/main" id="{EA53E687-68F9-443B-A52D-F07B822AE7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84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6">
            <a:extLst>
              <a:ext uri="{FF2B5EF4-FFF2-40B4-BE49-F238E27FC236}">
                <a16:creationId xmlns:a16="http://schemas.microsoft.com/office/drawing/2014/main" id="{EB2B4E93-968F-44BC-9112-8A6F60264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3" y="17463"/>
            <a:ext cx="9104312" cy="896937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435" name="Line 17">
            <a:extLst>
              <a:ext uri="{FF2B5EF4-FFF2-40B4-BE49-F238E27FC236}">
                <a16:creationId xmlns:a16="http://schemas.microsoft.com/office/drawing/2014/main" id="{B6B81F0A-5F44-4CAB-962A-19CF90919A0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436" name="Picture 2" descr="SD Grid JuvDetention copy">
            <a:extLst>
              <a:ext uri="{FF2B5EF4-FFF2-40B4-BE49-F238E27FC236}">
                <a16:creationId xmlns:a16="http://schemas.microsoft.com/office/drawing/2014/main" id="{3E036235-40EA-4660-8A0B-15D82EFEA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8"/>
          <a:stretch>
            <a:fillRect/>
          </a:stretch>
        </p:blipFill>
        <p:spPr bwMode="auto">
          <a:xfrm>
            <a:off x="0" y="1219200"/>
            <a:ext cx="4424363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3">
            <a:extLst>
              <a:ext uri="{FF2B5EF4-FFF2-40B4-BE49-F238E27FC236}">
                <a16:creationId xmlns:a16="http://schemas.microsoft.com/office/drawing/2014/main" id="{AD17DAE2-DA6A-442E-AE25-93724FEBF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9200"/>
            <a:ext cx="4343400" cy="487363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8915400" algn="r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915400" algn="r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9154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969696"/>
                </a:solidFill>
                <a:latin typeface="Trebuchet MS" panose="020B0603020202020204" pitchFamily="34" charset="0"/>
              </a:rPr>
              <a:t>Juveniles Admitted to Detention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969696"/>
                </a:solidFill>
                <a:latin typeface="Trebuchet MS" panose="020B0603020202020204" pitchFamily="34" charset="0"/>
              </a:rPr>
              <a:t>(Residence, 2004)</a:t>
            </a:r>
          </a:p>
        </p:txBody>
      </p:sp>
      <p:pic>
        <p:nvPicPr>
          <p:cNvPr id="18438" name="Picture 4" descr="SD Grid FosterKids copy">
            <a:extLst>
              <a:ext uri="{FF2B5EF4-FFF2-40B4-BE49-F238E27FC236}">
                <a16:creationId xmlns:a16="http://schemas.microsoft.com/office/drawing/2014/main" id="{439FB50C-1F2F-4306-A442-F31B6F53F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8"/>
          <a:stretch>
            <a:fillRect/>
          </a:stretch>
        </p:blipFill>
        <p:spPr bwMode="auto">
          <a:xfrm>
            <a:off x="4724400" y="1219200"/>
            <a:ext cx="4424363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5">
            <a:extLst>
              <a:ext uri="{FF2B5EF4-FFF2-40B4-BE49-F238E27FC236}">
                <a16:creationId xmlns:a16="http://schemas.microsoft.com/office/drawing/2014/main" id="{8BCC1920-AFDD-48AD-915D-D51CD0EF6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219200"/>
            <a:ext cx="4419600" cy="487363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8915400" algn="r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915400" algn="r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9154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969696"/>
                </a:solidFill>
                <a:latin typeface="Trebuchet MS" panose="020B0603020202020204" pitchFamily="34" charset="0"/>
              </a:rPr>
              <a:t>Children in Out of Home Care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969696"/>
                </a:solidFill>
                <a:latin typeface="Trebuchet MS" panose="020B0603020202020204" pitchFamily="34" charset="0"/>
              </a:rPr>
              <a:t>(Place of Origin, 10/2004 – 9/2005)</a:t>
            </a:r>
          </a:p>
        </p:txBody>
      </p:sp>
      <p:sp>
        <p:nvSpPr>
          <p:cNvPr id="18440" name="Text Box 6">
            <a:extLst>
              <a:ext uri="{FF2B5EF4-FFF2-40B4-BE49-F238E27FC236}">
                <a16:creationId xmlns:a16="http://schemas.microsoft.com/office/drawing/2014/main" id="{0172AC51-7CCF-4AC8-AD65-D177E6F3D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1440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8915400" algn="r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915400" algn="r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9154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B2B2B2"/>
                </a:solidFill>
                <a:latin typeface="Trebuchet MS" panose="020B0603020202020204" pitchFamily="34" charset="0"/>
              </a:rPr>
              <a:t>Comparison of Populations (Phoenix, Arizona)</a:t>
            </a:r>
          </a:p>
          <a:p>
            <a:pPr algn="ctr"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B2B2B2"/>
                </a:solidFill>
                <a:latin typeface="Trebuchet MS" panose="020B0603020202020204" pitchFamily="34" charset="0"/>
              </a:rPr>
              <a:t>Measured in Standard Deviations from the Mean (1/2 Mile Grid Map with Village Planning Areas)</a:t>
            </a:r>
          </a:p>
        </p:txBody>
      </p:sp>
      <p:grpSp>
        <p:nvGrpSpPr>
          <p:cNvPr id="18441" name="Group 7">
            <a:extLst>
              <a:ext uri="{FF2B5EF4-FFF2-40B4-BE49-F238E27FC236}">
                <a16:creationId xmlns:a16="http://schemas.microsoft.com/office/drawing/2014/main" id="{D2AC49EB-C26B-4C32-97D2-6180C24FB58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3525" cy="6858000"/>
            <a:chOff x="0" y="0"/>
            <a:chExt cx="5766" cy="4320"/>
          </a:xfrm>
        </p:grpSpPr>
        <p:sp>
          <p:nvSpPr>
            <p:cNvPr id="18442" name="Rectangle 8">
              <a:extLst>
                <a:ext uri="{FF2B5EF4-FFF2-40B4-BE49-F238E27FC236}">
                  <a16:creationId xmlns:a16="http://schemas.microsoft.com/office/drawing/2014/main" id="{5C41A11C-86A3-4108-9676-BE43096FA9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984"/>
              <a:ext cx="5760" cy="336"/>
            </a:xfrm>
            <a:prstGeom prst="rect">
              <a:avLst/>
            </a:prstGeom>
            <a:gradFill rotWithShape="1">
              <a:gsLst>
                <a:gs pos="0">
                  <a:srgbClr val="4D4D4D"/>
                </a:gs>
                <a:gs pos="100000">
                  <a:srgbClr val="A8A8A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DDDDDD"/>
                </a:solidFill>
              </a:endParaRPr>
            </a:p>
          </p:txBody>
        </p:sp>
        <p:pic>
          <p:nvPicPr>
            <p:cNvPr id="18443" name="Picture 9" descr="jmc_logo_transparent_gray">
              <a:extLst>
                <a:ext uri="{FF2B5EF4-FFF2-40B4-BE49-F238E27FC236}">
                  <a16:creationId xmlns:a16="http://schemas.microsoft.com/office/drawing/2014/main" id="{83A6D427-1673-416F-B415-05F48A7EB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51"/>
              <a:ext cx="10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4" name="Text Box 10">
              <a:extLst>
                <a:ext uri="{FF2B5EF4-FFF2-40B4-BE49-F238E27FC236}">
                  <a16:creationId xmlns:a16="http://schemas.microsoft.com/office/drawing/2014/main" id="{61F8E6D6-E79E-46E7-B0D0-5D0A76E688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984"/>
              <a:ext cx="17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www.justicemapping.org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Office Tel:  347.223.2598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Fax:  718.638.2814</a:t>
              </a:r>
            </a:p>
          </p:txBody>
        </p:sp>
        <p:sp>
          <p:nvSpPr>
            <p:cNvPr id="18445" name="Line 11">
              <a:extLst>
                <a:ext uri="{FF2B5EF4-FFF2-40B4-BE49-F238E27FC236}">
                  <a16:creationId xmlns:a16="http://schemas.microsoft.com/office/drawing/2014/main" id="{3063CFE2-D4D3-472E-A5A0-6AD782559B6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60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6" name="Line 12">
              <a:extLst>
                <a:ext uri="{FF2B5EF4-FFF2-40B4-BE49-F238E27FC236}">
                  <a16:creationId xmlns:a16="http://schemas.microsoft.com/office/drawing/2014/main" id="{7B88F18F-AC37-4296-A40F-46F11C5F11A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-216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7" name="Line 13">
              <a:extLst>
                <a:ext uri="{FF2B5EF4-FFF2-40B4-BE49-F238E27FC236}">
                  <a16:creationId xmlns:a16="http://schemas.microsoft.com/office/drawing/2014/main" id="{711E7604-F3FB-4B6B-83B9-F44D82841A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8" name="Line 14">
              <a:extLst>
                <a:ext uri="{FF2B5EF4-FFF2-40B4-BE49-F238E27FC236}">
                  <a16:creationId xmlns:a16="http://schemas.microsoft.com/office/drawing/2014/main" id="{26A75312-8461-4BED-A324-E076C9468E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9" name="Line 15">
              <a:extLst>
                <a:ext uri="{FF2B5EF4-FFF2-40B4-BE49-F238E27FC236}">
                  <a16:creationId xmlns:a16="http://schemas.microsoft.com/office/drawing/2014/main" id="{D8FA48FA-4305-44D3-9B07-E43B3BA2C5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84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D Grid PrisonAdm copy">
            <a:extLst>
              <a:ext uri="{FF2B5EF4-FFF2-40B4-BE49-F238E27FC236}">
                <a16:creationId xmlns:a16="http://schemas.microsoft.com/office/drawing/2014/main" id="{2778A0E7-2A42-4258-B981-A2364DA6E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8"/>
          <a:stretch>
            <a:fillRect/>
          </a:stretch>
        </p:blipFill>
        <p:spPr bwMode="auto">
          <a:xfrm>
            <a:off x="0" y="1219200"/>
            <a:ext cx="4424363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9459" name="Text Box 5">
            <a:extLst>
              <a:ext uri="{FF2B5EF4-FFF2-40B4-BE49-F238E27FC236}">
                <a16:creationId xmlns:a16="http://schemas.microsoft.com/office/drawing/2014/main" id="{9958013C-F7C8-450F-BF29-96C651DDE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81000"/>
            <a:ext cx="4495800" cy="64135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8915400" algn="r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915400" algn="r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9154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EAEAEA"/>
                </a:solidFill>
                <a:latin typeface="Trebuchet MS" panose="020B0603020202020204" pitchFamily="34" charset="0"/>
              </a:rPr>
              <a:t>	 </a:t>
            </a:r>
            <a:r>
              <a:rPr lang="en-US" altLang="en-US" sz="1800" b="1">
                <a:solidFill>
                  <a:srgbClr val="EAEAEA"/>
                </a:solidFill>
                <a:latin typeface="Trebuchet MS" panose="020B0603020202020204" pitchFamily="34" charset="0"/>
              </a:rPr>
              <a:t>Food Stamps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EAEAEA"/>
                </a:solidFill>
                <a:latin typeface="Trebuchet MS" panose="020B0603020202020204" pitchFamily="34" charset="0"/>
              </a:rPr>
              <a:t>	 </a:t>
            </a:r>
            <a:r>
              <a:rPr lang="en-US" altLang="en-US" sz="1400" b="1">
                <a:solidFill>
                  <a:srgbClr val="EAEAEA"/>
                </a:solidFill>
                <a:latin typeface="Trebuchet MS" panose="020B0603020202020204" pitchFamily="34" charset="0"/>
              </a:rPr>
              <a:t>Recipients, 10/2004 – 9/2005</a:t>
            </a:r>
          </a:p>
        </p:txBody>
      </p:sp>
      <p:sp useBgFill="1">
        <p:nvSpPr>
          <p:cNvPr id="19460" name="Text Box 6">
            <a:extLst>
              <a:ext uri="{FF2B5EF4-FFF2-40B4-BE49-F238E27FC236}">
                <a16:creationId xmlns:a16="http://schemas.microsoft.com/office/drawing/2014/main" id="{F8B1FB13-D65F-463D-A7B7-8430C0347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04800"/>
            <a:ext cx="4495800" cy="64135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8915400" algn="r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915400" algn="r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9154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EAEAEA"/>
                </a:solidFill>
                <a:latin typeface="Trebuchet MS" panose="020B0603020202020204" pitchFamily="34" charset="0"/>
              </a:rPr>
              <a:t>	 </a:t>
            </a:r>
            <a:r>
              <a:rPr lang="en-US" altLang="en-US" sz="1800" b="1">
                <a:solidFill>
                  <a:srgbClr val="EAEAEA"/>
                </a:solidFill>
                <a:latin typeface="Trebuchet MS" panose="020B0603020202020204" pitchFamily="34" charset="0"/>
              </a:rPr>
              <a:t>Medical Assistance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EAEAEA"/>
                </a:solidFill>
                <a:latin typeface="Trebuchet MS" panose="020B0603020202020204" pitchFamily="34" charset="0"/>
              </a:rPr>
              <a:t>	 </a:t>
            </a:r>
            <a:r>
              <a:rPr lang="en-US" altLang="en-US" sz="1400" b="1">
                <a:solidFill>
                  <a:srgbClr val="EAEAEA"/>
                </a:solidFill>
                <a:latin typeface="Trebuchet MS" panose="020B0603020202020204" pitchFamily="34" charset="0"/>
              </a:rPr>
              <a:t>Recipients, 10/2004 – 9/2005</a:t>
            </a:r>
          </a:p>
        </p:txBody>
      </p:sp>
      <p:sp useBgFill="1">
        <p:nvSpPr>
          <p:cNvPr id="19461" name="Text Box 8">
            <a:extLst>
              <a:ext uri="{FF2B5EF4-FFF2-40B4-BE49-F238E27FC236}">
                <a16:creationId xmlns:a16="http://schemas.microsoft.com/office/drawing/2014/main" id="{B8C48A72-CE0C-40CB-8A8D-39D321EA9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81000"/>
            <a:ext cx="5105400" cy="57943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8915400" algn="r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915400" algn="r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9154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EAEAEA"/>
                </a:solidFill>
                <a:latin typeface="Trebuchet MS" panose="020B0603020202020204" pitchFamily="34" charset="0"/>
              </a:rPr>
              <a:t>Temporary Assistance to Needy Families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EAEAEA"/>
                </a:solidFill>
                <a:latin typeface="Trebuchet MS" panose="020B0603020202020204" pitchFamily="34" charset="0"/>
              </a:rPr>
              <a:t>Recipients, 10/2004 – 9/2005</a:t>
            </a:r>
          </a:p>
        </p:txBody>
      </p:sp>
      <p:pic>
        <p:nvPicPr>
          <p:cNvPr id="19462" name="Picture 9" descr="SD Grid AidFamilies copy">
            <a:extLst>
              <a:ext uri="{FF2B5EF4-FFF2-40B4-BE49-F238E27FC236}">
                <a16:creationId xmlns:a16="http://schemas.microsoft.com/office/drawing/2014/main" id="{7D47D786-5355-416F-A42C-D6C28511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8"/>
          <a:stretch>
            <a:fillRect/>
          </a:stretch>
        </p:blipFill>
        <p:spPr bwMode="auto">
          <a:xfrm>
            <a:off x="4719638" y="1219200"/>
            <a:ext cx="4424362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20">
            <a:extLst>
              <a:ext uri="{FF2B5EF4-FFF2-40B4-BE49-F238E27FC236}">
                <a16:creationId xmlns:a16="http://schemas.microsoft.com/office/drawing/2014/main" id="{7035C479-708D-427B-B706-A97D694C6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9200"/>
            <a:ext cx="4343400" cy="487363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8915400" algn="r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915400" algn="r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9154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969696"/>
                </a:solidFill>
                <a:latin typeface="Trebuchet MS" panose="020B0603020202020204" pitchFamily="34" charset="0"/>
              </a:rPr>
              <a:t>People Admitted to Prison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969696"/>
                </a:solidFill>
                <a:latin typeface="Trebuchet MS" panose="020B0603020202020204" pitchFamily="34" charset="0"/>
              </a:rPr>
              <a:t>(Residence, 2004)</a:t>
            </a:r>
          </a:p>
        </p:txBody>
      </p:sp>
      <p:sp>
        <p:nvSpPr>
          <p:cNvPr id="19464" name="Text Box 21">
            <a:extLst>
              <a:ext uri="{FF2B5EF4-FFF2-40B4-BE49-F238E27FC236}">
                <a16:creationId xmlns:a16="http://schemas.microsoft.com/office/drawing/2014/main" id="{157BED27-C8F5-40B6-898A-ACF6FC45B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219200"/>
            <a:ext cx="4419600" cy="487363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8915400" algn="r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915400" algn="r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9154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969696"/>
                </a:solidFill>
                <a:latin typeface="Trebuchet MS" panose="020B0603020202020204" pitchFamily="34" charset="0"/>
              </a:rPr>
              <a:t>Temporary Assistance to Needy Families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969696"/>
                </a:solidFill>
                <a:latin typeface="Trebuchet MS" panose="020B0603020202020204" pitchFamily="34" charset="0"/>
              </a:rPr>
              <a:t>(Place of Origin, 10/2004 – 9/2005)</a:t>
            </a:r>
          </a:p>
        </p:txBody>
      </p:sp>
      <p:sp>
        <p:nvSpPr>
          <p:cNvPr id="19465" name="Rectangle 22">
            <a:extLst>
              <a:ext uri="{FF2B5EF4-FFF2-40B4-BE49-F238E27FC236}">
                <a16:creationId xmlns:a16="http://schemas.microsoft.com/office/drawing/2014/main" id="{50430D5C-C92B-42C2-800F-0A9DD2FC7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3" y="17463"/>
            <a:ext cx="9104312" cy="896937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6" name="Line 23">
            <a:extLst>
              <a:ext uri="{FF2B5EF4-FFF2-40B4-BE49-F238E27FC236}">
                <a16:creationId xmlns:a16="http://schemas.microsoft.com/office/drawing/2014/main" id="{36250304-1436-4B2C-A249-0BEB4A14457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7" name="Text Box 24">
            <a:extLst>
              <a:ext uri="{FF2B5EF4-FFF2-40B4-BE49-F238E27FC236}">
                <a16:creationId xmlns:a16="http://schemas.microsoft.com/office/drawing/2014/main" id="{4FF4759E-AF32-4A0A-BC7D-97BD90C5D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1440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8915400" algn="r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915400" algn="r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9154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B2B2B2"/>
                </a:solidFill>
                <a:latin typeface="Trebuchet MS" panose="020B0603020202020204" pitchFamily="34" charset="0"/>
              </a:rPr>
              <a:t>Comparison of Populations (Phoenix, Arizona)</a:t>
            </a:r>
          </a:p>
          <a:p>
            <a:pPr algn="ctr"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B2B2B2"/>
                </a:solidFill>
                <a:latin typeface="Trebuchet MS" panose="020B0603020202020204" pitchFamily="34" charset="0"/>
              </a:rPr>
              <a:t>Measured in Standard Deviations from the Mean (1/2 Mile Grid Map with Village Planning Areas)</a:t>
            </a:r>
          </a:p>
        </p:txBody>
      </p:sp>
      <p:grpSp>
        <p:nvGrpSpPr>
          <p:cNvPr id="19468" name="Group 11">
            <a:extLst>
              <a:ext uri="{FF2B5EF4-FFF2-40B4-BE49-F238E27FC236}">
                <a16:creationId xmlns:a16="http://schemas.microsoft.com/office/drawing/2014/main" id="{E72250AB-30C6-4125-A0EA-B56872C7184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3525" cy="6858000"/>
            <a:chOff x="0" y="0"/>
            <a:chExt cx="5766" cy="4320"/>
          </a:xfrm>
        </p:grpSpPr>
        <p:sp>
          <p:nvSpPr>
            <p:cNvPr id="19469" name="Rectangle 12">
              <a:extLst>
                <a:ext uri="{FF2B5EF4-FFF2-40B4-BE49-F238E27FC236}">
                  <a16:creationId xmlns:a16="http://schemas.microsoft.com/office/drawing/2014/main" id="{26D82DCB-9DF5-4CF6-9321-A2B0924BD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984"/>
              <a:ext cx="5760" cy="336"/>
            </a:xfrm>
            <a:prstGeom prst="rect">
              <a:avLst/>
            </a:prstGeom>
            <a:gradFill rotWithShape="1">
              <a:gsLst>
                <a:gs pos="0">
                  <a:srgbClr val="4D4D4D"/>
                </a:gs>
                <a:gs pos="100000">
                  <a:srgbClr val="A8A8A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DDDDDD"/>
                </a:solidFill>
              </a:endParaRPr>
            </a:p>
          </p:txBody>
        </p:sp>
        <p:pic>
          <p:nvPicPr>
            <p:cNvPr id="19470" name="Picture 13" descr="jmc_logo_transparent_gray">
              <a:extLst>
                <a:ext uri="{FF2B5EF4-FFF2-40B4-BE49-F238E27FC236}">
                  <a16:creationId xmlns:a16="http://schemas.microsoft.com/office/drawing/2014/main" id="{0317341C-0F80-4799-A78C-4198C52776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51"/>
              <a:ext cx="10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1" name="Text Box 14">
              <a:extLst>
                <a:ext uri="{FF2B5EF4-FFF2-40B4-BE49-F238E27FC236}">
                  <a16:creationId xmlns:a16="http://schemas.microsoft.com/office/drawing/2014/main" id="{E52595F7-9D51-4EF3-B01B-2D8C00250C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984"/>
              <a:ext cx="17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www.justicemapping.org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Office Tel:  347.223.2598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Fax:  718.638.2814</a:t>
              </a:r>
            </a:p>
          </p:txBody>
        </p:sp>
        <p:sp>
          <p:nvSpPr>
            <p:cNvPr id="19472" name="Line 15">
              <a:extLst>
                <a:ext uri="{FF2B5EF4-FFF2-40B4-BE49-F238E27FC236}">
                  <a16:creationId xmlns:a16="http://schemas.microsoft.com/office/drawing/2014/main" id="{915B1D55-7413-48D9-B407-2AD841095D6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60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3" name="Line 16">
              <a:extLst>
                <a:ext uri="{FF2B5EF4-FFF2-40B4-BE49-F238E27FC236}">
                  <a16:creationId xmlns:a16="http://schemas.microsoft.com/office/drawing/2014/main" id="{6E2AAB63-0F55-4BF1-851E-D11BA2CB26E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-216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4" name="Line 17">
              <a:extLst>
                <a:ext uri="{FF2B5EF4-FFF2-40B4-BE49-F238E27FC236}">
                  <a16:creationId xmlns:a16="http://schemas.microsoft.com/office/drawing/2014/main" id="{2F5D12F1-D264-42D4-AA2C-F60499DE89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Line 18">
              <a:extLst>
                <a:ext uri="{FF2B5EF4-FFF2-40B4-BE49-F238E27FC236}">
                  <a16:creationId xmlns:a16="http://schemas.microsoft.com/office/drawing/2014/main" id="{0C85D722-357A-4226-BFF2-8A7BABC0DF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Line 19">
              <a:extLst>
                <a:ext uri="{FF2B5EF4-FFF2-40B4-BE49-F238E27FC236}">
                  <a16:creationId xmlns:a16="http://schemas.microsoft.com/office/drawing/2014/main" id="{71C31EAB-6650-48D5-8652-A994B87B07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84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A7679638-F5C5-4B91-86C1-5A0EE6A32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91440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8915400" algn="r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915400" algn="r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9154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EAEAEA"/>
                </a:solidFill>
              </a:rPr>
              <a:t>Houston Neighborhoods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EAEAEA"/>
                </a:solidFill>
              </a:rPr>
              <a:t>Prison Reentry &amp; Schools</a:t>
            </a:r>
          </a:p>
        </p:txBody>
      </p:sp>
      <p:grpSp>
        <p:nvGrpSpPr>
          <p:cNvPr id="20483" name="Group 3">
            <a:extLst>
              <a:ext uri="{FF2B5EF4-FFF2-40B4-BE49-F238E27FC236}">
                <a16:creationId xmlns:a16="http://schemas.microsoft.com/office/drawing/2014/main" id="{E61165AF-CF2C-453B-97A5-3F91C1EC171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3525" cy="6858000"/>
            <a:chOff x="0" y="0"/>
            <a:chExt cx="5766" cy="4320"/>
          </a:xfrm>
        </p:grpSpPr>
        <p:sp>
          <p:nvSpPr>
            <p:cNvPr id="20484" name="Rectangle 4">
              <a:extLst>
                <a:ext uri="{FF2B5EF4-FFF2-40B4-BE49-F238E27FC236}">
                  <a16:creationId xmlns:a16="http://schemas.microsoft.com/office/drawing/2014/main" id="{9E9B1ADB-A972-430D-A44C-9B12952F50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984"/>
              <a:ext cx="5760" cy="336"/>
            </a:xfrm>
            <a:prstGeom prst="rect">
              <a:avLst/>
            </a:prstGeom>
            <a:gradFill rotWithShape="1">
              <a:gsLst>
                <a:gs pos="0">
                  <a:srgbClr val="4D4D4D"/>
                </a:gs>
                <a:gs pos="100000">
                  <a:srgbClr val="A8A8A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DDDDDD"/>
                </a:solidFill>
              </a:endParaRPr>
            </a:p>
          </p:txBody>
        </p:sp>
        <p:pic>
          <p:nvPicPr>
            <p:cNvPr id="20485" name="Picture 5" descr="jmc_logo_transparent_gray">
              <a:extLst>
                <a:ext uri="{FF2B5EF4-FFF2-40B4-BE49-F238E27FC236}">
                  <a16:creationId xmlns:a16="http://schemas.microsoft.com/office/drawing/2014/main" id="{BAE1733C-E3C5-47B4-B196-42E730D798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51"/>
              <a:ext cx="10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6" name="Text Box 6">
              <a:extLst>
                <a:ext uri="{FF2B5EF4-FFF2-40B4-BE49-F238E27FC236}">
                  <a16:creationId xmlns:a16="http://schemas.microsoft.com/office/drawing/2014/main" id="{930947EA-94C2-4D7A-9CC1-A7D865B56D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984"/>
              <a:ext cx="17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www.justicemapping.org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Office Tel:  347.223.2598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Fax:  718.638.2814</a:t>
              </a:r>
            </a:p>
          </p:txBody>
        </p:sp>
        <p:sp>
          <p:nvSpPr>
            <p:cNvPr id="20487" name="Line 7">
              <a:extLst>
                <a:ext uri="{FF2B5EF4-FFF2-40B4-BE49-F238E27FC236}">
                  <a16:creationId xmlns:a16="http://schemas.microsoft.com/office/drawing/2014/main" id="{B72477F6-5588-4F06-95D9-BF6E76F65ED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60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8" name="Line 8">
              <a:extLst>
                <a:ext uri="{FF2B5EF4-FFF2-40B4-BE49-F238E27FC236}">
                  <a16:creationId xmlns:a16="http://schemas.microsoft.com/office/drawing/2014/main" id="{C9C4163C-1D99-427C-B1A7-B04634140F9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-216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9" name="Line 9">
              <a:extLst>
                <a:ext uri="{FF2B5EF4-FFF2-40B4-BE49-F238E27FC236}">
                  <a16:creationId xmlns:a16="http://schemas.microsoft.com/office/drawing/2014/main" id="{B3F816CE-D4A4-477A-9825-6542280944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0" name="Line 10">
              <a:extLst>
                <a:ext uri="{FF2B5EF4-FFF2-40B4-BE49-F238E27FC236}">
                  <a16:creationId xmlns:a16="http://schemas.microsoft.com/office/drawing/2014/main" id="{B3AC032F-C855-4405-9CB2-4CAFB10C44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Line 11">
              <a:extLst>
                <a:ext uri="{FF2B5EF4-FFF2-40B4-BE49-F238E27FC236}">
                  <a16:creationId xmlns:a16="http://schemas.microsoft.com/office/drawing/2014/main" id="{7B2EA8AB-EE17-42FF-B5AA-A10F6DA436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84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63348A4-077F-483F-8495-FED349C75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0"/>
            <a:ext cx="2590800" cy="6864350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1507" name="Picture 3" descr="Map 5 Houston Prison [Converted] v2">
            <a:extLst>
              <a:ext uri="{FF2B5EF4-FFF2-40B4-BE49-F238E27FC236}">
                <a16:creationId xmlns:a16="http://schemas.microsoft.com/office/drawing/2014/main" id="{B32EA21E-5E71-449F-8876-7D64E7CF0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" t="1891" r="8830" b="20615"/>
          <a:stretch>
            <a:fillRect/>
          </a:stretch>
        </p:blipFill>
        <p:spPr bwMode="auto">
          <a:xfrm>
            <a:off x="0" y="228600"/>
            <a:ext cx="6553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Map 5 Legend">
            <a:extLst>
              <a:ext uri="{FF2B5EF4-FFF2-40B4-BE49-F238E27FC236}">
                <a16:creationId xmlns:a16="http://schemas.microsoft.com/office/drawing/2014/main" id="{1654826D-6DC8-4964-BC22-0B462C974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52950"/>
            <a:ext cx="16002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5173" name="Group 5">
            <a:extLst>
              <a:ext uri="{FF2B5EF4-FFF2-40B4-BE49-F238E27FC236}">
                <a16:creationId xmlns:a16="http://schemas.microsoft.com/office/drawing/2014/main" id="{0FEB5BDC-95AC-47C3-B888-FB84E4238EA4}"/>
              </a:ext>
            </a:extLst>
          </p:cNvPr>
          <p:cNvGraphicFramePr>
            <a:graphicFrameLocks noGrp="1"/>
          </p:cNvGraphicFramePr>
          <p:nvPr/>
        </p:nvGraphicFramePr>
        <p:xfrm>
          <a:off x="6629400" y="3276600"/>
          <a:ext cx="2438400" cy="2751139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185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Neighborhood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marT="43758" marB="43758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% Total Prison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marT="43758" marB="43758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% Total Pop.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marT="43758" marB="43758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98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(1) El Dorado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marT="43758" marB="43758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3.6%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marT="43758" marB="43758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0.1%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marT="43758" marB="43758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85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(2) Kashmere Area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marT="43758" marB="43758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3.4%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marT="43758" marB="43758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0.6%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marT="43758" marB="43758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98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(3) South Park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marT="43758" marB="43758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3.9%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marT="43758" marB="43758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0.9%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marT="43758" marB="43758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85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</a:tabLst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(4) Greater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</a:tabLst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      Fifth Ward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marT="43758" marB="43758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3.6%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marT="43758" marB="43758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0.9%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marT="43758" marB="43758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85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(5) South Acres-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     Crestmont Park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marT="43758" marB="43758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2.9%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marT="43758" marB="43758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0.7%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marT="43758" marB="43758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98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(6) Acres Homes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marT="43758" marB="43758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4.3%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marT="43758" marB="43758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1.0%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marT="43758" marB="43758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85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(7) OST-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     South Union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marT="43758" marB="43758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3.3%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marT="43758" marB="43758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0.8%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marT="43758" marB="43758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92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Total</a:t>
                      </a:r>
                      <a:endParaRPr kumimoji="0" lang="en-US" sz="9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marT="43758" marB="43758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25.1%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3758" marB="43758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5.1%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3758" marB="43758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1551" name="Text Box 47">
            <a:extLst>
              <a:ext uri="{FF2B5EF4-FFF2-40B4-BE49-F238E27FC236}">
                <a16:creationId xmlns:a16="http://schemas.microsoft.com/office/drawing/2014/main" id="{35BBAD92-1923-4697-84A3-45D0A5870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2895600"/>
            <a:ext cx="2362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>
                <a:solidFill>
                  <a:srgbClr val="DDDDDD"/>
                </a:solidFill>
              </a:rPr>
              <a:t>Percent of City Total</a:t>
            </a:r>
          </a:p>
        </p:txBody>
      </p:sp>
      <p:sp>
        <p:nvSpPr>
          <p:cNvPr id="21552" name="Text Box 48">
            <a:extLst>
              <a:ext uri="{FF2B5EF4-FFF2-40B4-BE49-F238E27FC236}">
                <a16:creationId xmlns:a16="http://schemas.microsoft.com/office/drawing/2014/main" id="{B63770CE-0783-4E77-B153-DA41CF332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048000"/>
            <a:ext cx="38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>
                <a:solidFill>
                  <a:schemeClr val="bg1"/>
                </a:solidFill>
                <a:latin typeface="Gill Sans MT" panose="020B0502020104020203" pitchFamily="34" charset="0"/>
              </a:rPr>
              <a:t>1</a:t>
            </a:r>
          </a:p>
        </p:txBody>
      </p:sp>
      <p:sp>
        <p:nvSpPr>
          <p:cNvPr id="21553" name="Text Box 49">
            <a:extLst>
              <a:ext uri="{FF2B5EF4-FFF2-40B4-BE49-F238E27FC236}">
                <a16:creationId xmlns:a16="http://schemas.microsoft.com/office/drawing/2014/main" id="{C37FF35E-310A-426B-904F-B5A8DF632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124200"/>
            <a:ext cx="38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>
                <a:solidFill>
                  <a:schemeClr val="bg1"/>
                </a:solidFill>
                <a:latin typeface="Gill Sans MT" panose="020B0502020104020203" pitchFamily="34" charset="0"/>
              </a:rPr>
              <a:t>2</a:t>
            </a:r>
          </a:p>
        </p:txBody>
      </p:sp>
      <p:sp>
        <p:nvSpPr>
          <p:cNvPr id="21554" name="Text Box 50">
            <a:extLst>
              <a:ext uri="{FF2B5EF4-FFF2-40B4-BE49-F238E27FC236}">
                <a16:creationId xmlns:a16="http://schemas.microsoft.com/office/drawing/2014/main" id="{F3553624-A694-4D18-9F1F-4423C5ACC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495800"/>
            <a:ext cx="38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>
                <a:solidFill>
                  <a:schemeClr val="bg1"/>
                </a:solidFill>
                <a:latin typeface="Gill Sans MT" panose="020B0502020104020203" pitchFamily="34" charset="0"/>
              </a:rPr>
              <a:t>3</a:t>
            </a:r>
          </a:p>
        </p:txBody>
      </p:sp>
      <p:sp>
        <p:nvSpPr>
          <p:cNvPr id="21555" name="Text Box 51">
            <a:extLst>
              <a:ext uri="{FF2B5EF4-FFF2-40B4-BE49-F238E27FC236}">
                <a16:creationId xmlns:a16="http://schemas.microsoft.com/office/drawing/2014/main" id="{E051A80A-854B-4E2E-81E4-3B2FE5E7F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352800"/>
            <a:ext cx="38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>
                <a:solidFill>
                  <a:schemeClr val="bg1"/>
                </a:solidFill>
                <a:latin typeface="Gill Sans MT" panose="020B0502020104020203" pitchFamily="34" charset="0"/>
              </a:rPr>
              <a:t>4</a:t>
            </a:r>
          </a:p>
        </p:txBody>
      </p:sp>
      <p:sp>
        <p:nvSpPr>
          <p:cNvPr id="21556" name="Text Box 52">
            <a:extLst>
              <a:ext uri="{FF2B5EF4-FFF2-40B4-BE49-F238E27FC236}">
                <a16:creationId xmlns:a16="http://schemas.microsoft.com/office/drawing/2014/main" id="{A636D6E0-BB0A-4B8B-952E-AB0649BC9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953000"/>
            <a:ext cx="38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>
                <a:solidFill>
                  <a:schemeClr val="bg1"/>
                </a:solidFill>
                <a:latin typeface="Gill Sans MT" panose="020B0502020104020203" pitchFamily="34" charset="0"/>
              </a:rPr>
              <a:t>5</a:t>
            </a:r>
          </a:p>
        </p:txBody>
      </p:sp>
      <p:sp>
        <p:nvSpPr>
          <p:cNvPr id="21557" name="Text Box 53">
            <a:extLst>
              <a:ext uri="{FF2B5EF4-FFF2-40B4-BE49-F238E27FC236}">
                <a16:creationId xmlns:a16="http://schemas.microsoft.com/office/drawing/2014/main" id="{5BF238F3-0C43-4EB2-9E80-85E83ACA0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590800"/>
            <a:ext cx="38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>
                <a:solidFill>
                  <a:schemeClr val="bg1"/>
                </a:solidFill>
                <a:latin typeface="Gill Sans MT" panose="020B0502020104020203" pitchFamily="34" charset="0"/>
              </a:rPr>
              <a:t>6</a:t>
            </a:r>
          </a:p>
        </p:txBody>
      </p:sp>
      <p:sp>
        <p:nvSpPr>
          <p:cNvPr id="21558" name="Text Box 54">
            <a:extLst>
              <a:ext uri="{FF2B5EF4-FFF2-40B4-BE49-F238E27FC236}">
                <a16:creationId xmlns:a16="http://schemas.microsoft.com/office/drawing/2014/main" id="{C4FDEA00-300D-4F04-9476-6F1A753FE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267200"/>
            <a:ext cx="38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>
                <a:solidFill>
                  <a:schemeClr val="bg1"/>
                </a:solidFill>
                <a:latin typeface="Gill Sans MT" panose="020B0502020104020203" pitchFamily="34" charset="0"/>
              </a:rPr>
              <a:t>7</a:t>
            </a:r>
          </a:p>
        </p:txBody>
      </p:sp>
      <p:sp>
        <p:nvSpPr>
          <p:cNvPr id="21559" name="Text Box 55">
            <a:extLst>
              <a:ext uri="{FF2B5EF4-FFF2-40B4-BE49-F238E27FC236}">
                <a16:creationId xmlns:a16="http://schemas.microsoft.com/office/drawing/2014/main" id="{05FC6571-EA3E-49FA-852A-BE32FA404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6553200" cy="10668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13716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C0C0"/>
                </a:solidFill>
              </a:rPr>
              <a:t>Discretionary Releases from Prison</a:t>
            </a:r>
          </a:p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altLang="en-US" sz="1600" b="1">
                <a:solidFill>
                  <a:srgbClr val="969696"/>
                </a:solidFill>
              </a:rPr>
              <a:t>Per 1000 Adults</a:t>
            </a:r>
          </a:p>
        </p:txBody>
      </p:sp>
      <p:sp>
        <p:nvSpPr>
          <p:cNvPr id="21560" name="Text Box 56">
            <a:extLst>
              <a:ext uri="{FF2B5EF4-FFF2-40B4-BE49-F238E27FC236}">
                <a16:creationId xmlns:a16="http://schemas.microsoft.com/office/drawing/2014/main" id="{28115043-AE98-4568-87E9-ED95A071D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0"/>
            <a:ext cx="2590800" cy="1069975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716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DDDDDD"/>
                </a:solidFill>
              </a:rPr>
              <a:t>Houston</a:t>
            </a:r>
          </a:p>
          <a:p>
            <a:pPr algn="ctr" eaLnBrk="1" hangingPunct="1">
              <a:spcBef>
                <a:spcPct val="25000"/>
              </a:spcBef>
              <a:buFontTx/>
              <a:buNone/>
            </a:pPr>
            <a:r>
              <a:rPr lang="en-US" altLang="en-US" sz="1600" b="1">
                <a:solidFill>
                  <a:srgbClr val="B2B2B2"/>
                </a:solidFill>
              </a:rPr>
              <a:t>Block Groups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B2B2B2"/>
                </a:solidFill>
              </a:rPr>
              <a:t>Neighborhood Borders</a:t>
            </a:r>
          </a:p>
        </p:txBody>
      </p:sp>
      <p:sp>
        <p:nvSpPr>
          <p:cNvPr id="21561" name="Line 57">
            <a:extLst>
              <a:ext uri="{FF2B5EF4-FFF2-40B4-BE49-F238E27FC236}">
                <a16:creationId xmlns:a16="http://schemas.microsoft.com/office/drawing/2014/main" id="{76B006C1-E237-436E-B21A-2A7F0157CE6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8100">
            <a:solidFill>
              <a:srgbClr val="777777">
                <a:alpha val="4901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62" name="Text Box 58">
            <a:extLst>
              <a:ext uri="{FF2B5EF4-FFF2-40B4-BE49-F238E27FC236}">
                <a16:creationId xmlns:a16="http://schemas.microsoft.com/office/drawing/2014/main" id="{4AE56C8E-04AA-4C06-9588-7EBC3FA4F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143000"/>
            <a:ext cx="2286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EAEAEA"/>
                </a:solidFill>
                <a:latin typeface="Verdana" panose="020B0604030504040204" pitchFamily="34" charset="0"/>
              </a:rPr>
              <a:t>And while they account for only </a:t>
            </a:r>
            <a:r>
              <a:rPr lang="en-US" altLang="en-US" sz="1200" b="1">
                <a:solidFill>
                  <a:schemeClr val="bg1"/>
                </a:solidFill>
                <a:latin typeface="Verdana" panose="020B0604030504040204" pitchFamily="34" charset="0"/>
              </a:rPr>
              <a:t>5%</a:t>
            </a:r>
            <a:r>
              <a:rPr lang="en-US" altLang="en-US" sz="1200">
                <a:solidFill>
                  <a:srgbClr val="EAEAEA"/>
                </a:solidFill>
                <a:latin typeface="Verdana" panose="020B0604030504040204" pitchFamily="34" charset="0"/>
              </a:rPr>
              <a:t> of the City’s adult population, they are home to more than </a:t>
            </a:r>
            <a:r>
              <a:rPr lang="en-US" altLang="en-US" sz="1200" b="1">
                <a:solidFill>
                  <a:srgbClr val="FF0000"/>
                </a:solidFill>
                <a:latin typeface="Verdana" panose="020B0604030504040204" pitchFamily="34" charset="0"/>
              </a:rPr>
              <a:t>25%</a:t>
            </a:r>
            <a:r>
              <a:rPr lang="en-US" altLang="en-US" sz="1200">
                <a:solidFill>
                  <a:srgbClr val="EAEAEA"/>
                </a:solidFill>
                <a:latin typeface="Verdana" panose="020B0604030504040204" pitchFamily="34" charset="0"/>
              </a:rPr>
              <a:t> of the City’s returning prisoners.</a:t>
            </a:r>
          </a:p>
        </p:txBody>
      </p:sp>
      <p:sp>
        <p:nvSpPr>
          <p:cNvPr id="21563" name="Line 60">
            <a:extLst>
              <a:ext uri="{FF2B5EF4-FFF2-40B4-BE49-F238E27FC236}">
                <a16:creationId xmlns:a16="http://schemas.microsoft.com/office/drawing/2014/main" id="{408F3272-5312-447A-90A2-7B8456EE8815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3124200" y="3429000"/>
            <a:ext cx="6858000" cy="0"/>
          </a:xfrm>
          <a:prstGeom prst="line">
            <a:avLst/>
          </a:prstGeom>
          <a:noFill/>
          <a:ln w="38100">
            <a:solidFill>
              <a:srgbClr val="777777">
                <a:alpha val="4901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1564" name="Group 61">
            <a:extLst>
              <a:ext uri="{FF2B5EF4-FFF2-40B4-BE49-F238E27FC236}">
                <a16:creationId xmlns:a16="http://schemas.microsoft.com/office/drawing/2014/main" id="{BC1740A7-E588-418A-B7F3-9F68088A0F4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3525" cy="6858000"/>
            <a:chOff x="0" y="0"/>
            <a:chExt cx="5766" cy="4320"/>
          </a:xfrm>
        </p:grpSpPr>
        <p:sp>
          <p:nvSpPr>
            <p:cNvPr id="21565" name="Rectangle 62">
              <a:extLst>
                <a:ext uri="{FF2B5EF4-FFF2-40B4-BE49-F238E27FC236}">
                  <a16:creationId xmlns:a16="http://schemas.microsoft.com/office/drawing/2014/main" id="{DCD1E4C1-4340-4851-8B44-C91E64D4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984"/>
              <a:ext cx="5760" cy="336"/>
            </a:xfrm>
            <a:prstGeom prst="rect">
              <a:avLst/>
            </a:prstGeom>
            <a:gradFill rotWithShape="1">
              <a:gsLst>
                <a:gs pos="0">
                  <a:srgbClr val="4D4D4D"/>
                </a:gs>
                <a:gs pos="100000">
                  <a:srgbClr val="A8A8A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DDDDDD"/>
                </a:solidFill>
              </a:endParaRPr>
            </a:p>
          </p:txBody>
        </p:sp>
        <p:pic>
          <p:nvPicPr>
            <p:cNvPr id="21566" name="Picture 63" descr="jmc_logo_transparent_gray">
              <a:extLst>
                <a:ext uri="{FF2B5EF4-FFF2-40B4-BE49-F238E27FC236}">
                  <a16:creationId xmlns:a16="http://schemas.microsoft.com/office/drawing/2014/main" id="{82A8B52F-055E-4F0E-9DE1-61831F8DE8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51"/>
              <a:ext cx="10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67" name="Text Box 64">
              <a:extLst>
                <a:ext uri="{FF2B5EF4-FFF2-40B4-BE49-F238E27FC236}">
                  <a16:creationId xmlns:a16="http://schemas.microsoft.com/office/drawing/2014/main" id="{5BBED81B-D2FE-4FDE-8827-FBC3964F9B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984"/>
              <a:ext cx="17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www.justicemapping.org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Office Tel:  347.223.2598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Fax:  718.638.2814</a:t>
              </a:r>
            </a:p>
          </p:txBody>
        </p:sp>
        <p:sp>
          <p:nvSpPr>
            <p:cNvPr id="21568" name="Line 65">
              <a:extLst>
                <a:ext uri="{FF2B5EF4-FFF2-40B4-BE49-F238E27FC236}">
                  <a16:creationId xmlns:a16="http://schemas.microsoft.com/office/drawing/2014/main" id="{51490B26-2DE1-4349-A790-3F635BB82C5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60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9" name="Line 66">
              <a:extLst>
                <a:ext uri="{FF2B5EF4-FFF2-40B4-BE49-F238E27FC236}">
                  <a16:creationId xmlns:a16="http://schemas.microsoft.com/office/drawing/2014/main" id="{15D22DB3-7168-435E-B287-6DCB9350862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-216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0" name="Line 67">
              <a:extLst>
                <a:ext uri="{FF2B5EF4-FFF2-40B4-BE49-F238E27FC236}">
                  <a16:creationId xmlns:a16="http://schemas.microsoft.com/office/drawing/2014/main" id="{BBBA1300-9940-4A60-BD5A-1A2E2FD09F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1" name="Line 68">
              <a:extLst>
                <a:ext uri="{FF2B5EF4-FFF2-40B4-BE49-F238E27FC236}">
                  <a16:creationId xmlns:a16="http://schemas.microsoft.com/office/drawing/2014/main" id="{496ABD3C-2B42-4BA1-8C66-712144C87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2" name="Line 69">
              <a:extLst>
                <a:ext uri="{FF2B5EF4-FFF2-40B4-BE49-F238E27FC236}">
                  <a16:creationId xmlns:a16="http://schemas.microsoft.com/office/drawing/2014/main" id="{13A9CD57-EEA3-4684-AEEF-93FC132224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84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649">
            <a:extLst>
              <a:ext uri="{FF2B5EF4-FFF2-40B4-BE49-F238E27FC236}">
                <a16:creationId xmlns:a16="http://schemas.microsoft.com/office/drawing/2014/main" id="{A690CE2F-42AB-4BA5-B3A7-380BD281E41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657600" y="-2438400"/>
            <a:ext cx="1828800" cy="9144000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531" name="Text Box 5">
            <a:extLst>
              <a:ext uri="{FF2B5EF4-FFF2-40B4-BE49-F238E27FC236}">
                <a16:creationId xmlns:a16="http://schemas.microsoft.com/office/drawing/2014/main" id="{CEE80013-51C1-4086-9DAA-781F9B4B2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6172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C0C0"/>
                </a:solidFill>
              </a:rPr>
              <a:t>Prison Release and School Performance</a:t>
            </a:r>
          </a:p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altLang="en-US" sz="1600" b="1">
                <a:solidFill>
                  <a:srgbClr val="969696"/>
                </a:solidFill>
              </a:rPr>
              <a:t>Correlation Summary</a:t>
            </a:r>
          </a:p>
        </p:txBody>
      </p:sp>
      <p:sp>
        <p:nvSpPr>
          <p:cNvPr id="22532" name="Text Box 60">
            <a:extLst>
              <a:ext uri="{FF2B5EF4-FFF2-40B4-BE49-F238E27FC236}">
                <a16:creationId xmlns:a16="http://schemas.microsoft.com/office/drawing/2014/main" id="{E8A6C671-469D-43E2-A0BA-67F4EA3DF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447800"/>
            <a:ext cx="5486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DDDDDD"/>
                </a:solidFill>
                <a:latin typeface="Verdana" panose="020B0604030504040204" pitchFamily="34" charset="0"/>
              </a:rPr>
              <a:t>A simple correlation analysis among prison release factors and school performance factors finds some strong relationships among certain variables—highlighted in </a:t>
            </a:r>
            <a:r>
              <a:rPr lang="en-US" altLang="en-US" sz="1200">
                <a:solidFill>
                  <a:srgbClr val="FF0000"/>
                </a:solidFill>
                <a:latin typeface="Verdana" panose="020B0604030504040204" pitchFamily="34" charset="0"/>
              </a:rPr>
              <a:t>red</a:t>
            </a:r>
            <a:r>
              <a:rPr lang="en-US" altLang="en-US" sz="1200">
                <a:solidFill>
                  <a:srgbClr val="DDDDDD"/>
                </a:solidFill>
                <a:latin typeface="Verdana" panose="020B0604030504040204" pitchFamily="34" charset="0"/>
              </a:rPr>
              <a:t> (with scores over </a:t>
            </a:r>
            <a:r>
              <a:rPr lang="en-US" altLang="en-US" sz="1200">
                <a:solidFill>
                  <a:srgbClr val="FF0000"/>
                </a:solidFill>
                <a:latin typeface="Verdana" panose="020B0604030504040204" pitchFamily="34" charset="0"/>
              </a:rPr>
              <a:t>.300</a:t>
            </a:r>
            <a:r>
              <a:rPr lang="en-US" altLang="en-US" sz="1200">
                <a:solidFill>
                  <a:srgbClr val="DDDDDD"/>
                </a:solidFill>
                <a:latin typeface="Verdana" panose="020B0604030504040204" pitchFamily="34" charset="0"/>
              </a:rPr>
              <a:t>)—and an absence of strong relationships where we might have expected some (scores under .200)</a:t>
            </a:r>
          </a:p>
        </p:txBody>
      </p:sp>
      <p:graphicFrame>
        <p:nvGraphicFramePr>
          <p:cNvPr id="91736" name="Group 2648">
            <a:extLst>
              <a:ext uri="{FF2B5EF4-FFF2-40B4-BE49-F238E27FC236}">
                <a16:creationId xmlns:a16="http://schemas.microsoft.com/office/drawing/2014/main" id="{53E9463E-D8DB-4CBE-BE80-423D88044C4A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3276600"/>
          <a:ext cx="8686800" cy="2914652"/>
        </p:xfrm>
        <a:graphic>
          <a:graphicData uri="http://schemas.openxmlformats.org/drawingml/2006/table">
            <a:tbl>
              <a:tblPr/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988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 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b" horzOverflow="overflow">
                    <a:lnL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No. of Prisoners Released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b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Prisoners      Per 1000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% Passed All Tests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Grad Rate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b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Dropout Rate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b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Avg. SAT Score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b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Disciplinary Placement %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% Disadvantaged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% LEP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b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Expend per Student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b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43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Prisoners Released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horzOverflow="overflow">
                    <a:lnL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.502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-.249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-.258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.363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-.033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-.081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.305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.206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.000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43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Prisoners/1000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horzOverflow="overflow">
                    <a:lnL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.502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-.336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-.269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.246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.001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.068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.185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.098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.001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93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% Passed All Tests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horzOverflow="overflow">
                    <a:lnL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-.249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-.336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.602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-.327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.408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-.042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-.431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-.263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-.194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43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Grad Rate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horzOverflow="overflow">
                    <a:lnL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-.258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-.269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.602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-.213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.505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.160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-.235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-.171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-.162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43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Dropout Rate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horzOverflow="overflow">
                    <a:lnL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.363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.246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-.327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-.213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-.097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.034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.283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.186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.009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27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Avg. SAT Score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horzOverflow="overflow">
                    <a:lnL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-.033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.001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.408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.505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-.097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.200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-.280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-.079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-.159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61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Disciplinary Placement %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horzOverflow="overflow">
                    <a:lnL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-.081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.068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-.042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.160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.034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.200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.036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.017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-.034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43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% Disadvantaged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horzOverflow="overflow">
                    <a:lnL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.305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.185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-.431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-.235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.283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-.280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.036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.433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.075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443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% LEP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horzOverflow="overflow">
                    <a:lnL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.206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.098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-.263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-.171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.186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-.079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.017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.433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-.002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443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Expend per Student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horzOverflow="overflow">
                    <a:lnL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0.000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.001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-.194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-.162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.009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-.159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-.034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.075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-.002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1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2715" name="Line 2651">
            <a:extLst>
              <a:ext uri="{FF2B5EF4-FFF2-40B4-BE49-F238E27FC236}">
                <a16:creationId xmlns:a16="http://schemas.microsoft.com/office/drawing/2014/main" id="{481427FF-1208-4CAB-9805-BD266536753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38100">
            <a:solidFill>
              <a:srgbClr val="777777">
                <a:alpha val="4901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16" name="Line 2652">
            <a:extLst>
              <a:ext uri="{FF2B5EF4-FFF2-40B4-BE49-F238E27FC236}">
                <a16:creationId xmlns:a16="http://schemas.microsoft.com/office/drawing/2014/main" id="{48B76098-F3AE-43D0-923A-57C6C34A9E8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048000"/>
            <a:ext cx="9144000" cy="0"/>
          </a:xfrm>
          <a:prstGeom prst="line">
            <a:avLst/>
          </a:prstGeom>
          <a:noFill/>
          <a:ln w="38100">
            <a:solidFill>
              <a:srgbClr val="777777">
                <a:alpha val="4901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17" name="Rectangle 19">
            <a:extLst>
              <a:ext uri="{FF2B5EF4-FFF2-40B4-BE49-F238E27FC236}">
                <a16:creationId xmlns:a16="http://schemas.microsoft.com/office/drawing/2014/main" id="{5205D525-8B6C-4AF5-BC0D-77C521B15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" y="6324600"/>
            <a:ext cx="9144000" cy="533400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A8A8A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DDDDDD"/>
              </a:solidFill>
            </a:endParaRPr>
          </a:p>
        </p:txBody>
      </p:sp>
      <p:pic>
        <p:nvPicPr>
          <p:cNvPr id="22718" name="Picture 20" descr="jmc_logo_transparent_gray">
            <a:extLst>
              <a:ext uri="{FF2B5EF4-FFF2-40B4-BE49-F238E27FC236}">
                <a16:creationId xmlns:a16="http://schemas.microsoft.com/office/drawing/2014/main" id="{6659A94F-FF1A-424A-9D24-BB35367F4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30963"/>
            <a:ext cx="167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19" name="Text Box 21">
            <a:extLst>
              <a:ext uri="{FF2B5EF4-FFF2-40B4-BE49-F238E27FC236}">
                <a16:creationId xmlns:a16="http://schemas.microsoft.com/office/drawing/2014/main" id="{6239A101-AB17-4673-A823-D288521E1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324600"/>
            <a:ext cx="274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800">
                <a:solidFill>
                  <a:srgbClr val="4D4D4D"/>
                </a:solidFill>
                <a:latin typeface="Gill Sans MT" panose="020B0502020104020203" pitchFamily="34" charset="0"/>
              </a:rPr>
              <a:t>www.justicemapping.org</a:t>
            </a:r>
          </a:p>
          <a:p>
            <a:pPr algn="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800">
                <a:solidFill>
                  <a:srgbClr val="4D4D4D"/>
                </a:solidFill>
                <a:latin typeface="Gill Sans MT" panose="020B0502020104020203" pitchFamily="34" charset="0"/>
              </a:rPr>
              <a:t>Office Tel:  347.223.2598</a:t>
            </a:r>
          </a:p>
          <a:p>
            <a:pPr algn="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800">
                <a:solidFill>
                  <a:srgbClr val="4D4D4D"/>
                </a:solidFill>
                <a:latin typeface="Gill Sans MT" panose="020B0502020104020203" pitchFamily="34" charset="0"/>
              </a:rPr>
              <a:t>Fax:  718.638.2814</a:t>
            </a:r>
          </a:p>
        </p:txBody>
      </p:sp>
      <p:sp>
        <p:nvSpPr>
          <p:cNvPr id="22720" name="Line 25">
            <a:extLst>
              <a:ext uri="{FF2B5EF4-FFF2-40B4-BE49-F238E27FC236}">
                <a16:creationId xmlns:a16="http://schemas.microsoft.com/office/drawing/2014/main" id="{3C6B1388-8A55-46DA-9ADF-C7DA54CD7AA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21" name="Line 26">
            <a:extLst>
              <a:ext uri="{FF2B5EF4-FFF2-40B4-BE49-F238E27FC236}">
                <a16:creationId xmlns:a16="http://schemas.microsoft.com/office/drawing/2014/main" id="{51976FD6-A6BB-4494-973A-57C16A31641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22" name="Line 24">
            <a:extLst>
              <a:ext uri="{FF2B5EF4-FFF2-40B4-BE49-F238E27FC236}">
                <a16:creationId xmlns:a16="http://schemas.microsoft.com/office/drawing/2014/main" id="{5F80ED53-F299-4527-8FA1-572E4663D2D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23" name="Line 22">
            <a:extLst>
              <a:ext uri="{FF2B5EF4-FFF2-40B4-BE49-F238E27FC236}">
                <a16:creationId xmlns:a16="http://schemas.microsoft.com/office/drawing/2014/main" id="{36CE5758-270B-4AFD-9DAE-108C3D94971E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5715000" y="3429000"/>
            <a:ext cx="68580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24" name="Line 23">
            <a:extLst>
              <a:ext uri="{FF2B5EF4-FFF2-40B4-BE49-F238E27FC236}">
                <a16:creationId xmlns:a16="http://schemas.microsoft.com/office/drawing/2014/main" id="{A359B7BF-2A98-4B24-8504-45E6913CA917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-3429000" y="3429000"/>
            <a:ext cx="68580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39">
            <a:extLst>
              <a:ext uri="{FF2B5EF4-FFF2-40B4-BE49-F238E27FC236}">
                <a16:creationId xmlns:a16="http://schemas.microsoft.com/office/drawing/2014/main" id="{CD7BB134-C251-4511-97A1-CF9F847D8EB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810000" y="-2590800"/>
            <a:ext cx="1524000" cy="9144000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3555" name="Text Box 2">
            <a:extLst>
              <a:ext uri="{FF2B5EF4-FFF2-40B4-BE49-F238E27FC236}">
                <a16:creationId xmlns:a16="http://schemas.microsoft.com/office/drawing/2014/main" id="{9EFD15C7-71F6-4584-8B86-0E0ED6E0A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6172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C0C0"/>
                </a:solidFill>
              </a:rPr>
              <a:t>Prison Release and School Performance</a:t>
            </a:r>
          </a:p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altLang="en-US" sz="1600" b="1">
                <a:solidFill>
                  <a:srgbClr val="969696"/>
                </a:solidFill>
              </a:rPr>
              <a:t>Correlation Summary</a:t>
            </a:r>
          </a:p>
        </p:txBody>
      </p:sp>
      <p:sp>
        <p:nvSpPr>
          <p:cNvPr id="23556" name="Text Box 3">
            <a:extLst>
              <a:ext uri="{FF2B5EF4-FFF2-40B4-BE49-F238E27FC236}">
                <a16:creationId xmlns:a16="http://schemas.microsoft.com/office/drawing/2014/main" id="{C3EFCB6D-4F43-4350-AD73-EE4DB03C9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447800"/>
            <a:ext cx="5715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DDDDDD"/>
                </a:solidFill>
                <a:latin typeface="Verdana" panose="020B0604030504040204" pitchFamily="34" charset="0"/>
              </a:rPr>
              <a:t>There is a strong negative correlation </a:t>
            </a:r>
            <a:r>
              <a:rPr lang="en-US" altLang="en-US" sz="1200">
                <a:solidFill>
                  <a:srgbClr val="EAEAEA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200">
                <a:solidFill>
                  <a:srgbClr val="FF0000"/>
                </a:solidFill>
                <a:latin typeface="Verdana" panose="020B0604030504040204" pitchFamily="34" charset="0"/>
              </a:rPr>
              <a:t>-.336</a:t>
            </a:r>
            <a:r>
              <a:rPr lang="en-US" altLang="en-US" sz="1200">
                <a:solidFill>
                  <a:srgbClr val="DDDDDD"/>
                </a:solidFill>
                <a:latin typeface="Verdana" panose="020B0604030504040204" pitchFamily="34" charset="0"/>
              </a:rPr>
              <a:t>) between neighborhoods characterized by high rates of people returning from prison (column 2 below) and the rate at which students pass their tests in High Schools in those neighborhoods.  </a:t>
            </a:r>
          </a:p>
        </p:txBody>
      </p:sp>
      <p:graphicFrame>
        <p:nvGraphicFramePr>
          <p:cNvPr id="92594" name="Group 434">
            <a:extLst>
              <a:ext uri="{FF2B5EF4-FFF2-40B4-BE49-F238E27FC236}">
                <a16:creationId xmlns:a16="http://schemas.microsoft.com/office/drawing/2014/main" id="{662E05C4-B85A-4530-9558-AC50D35C0617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3124200"/>
          <a:ext cx="8686800" cy="2914652"/>
        </p:xfrm>
        <a:graphic>
          <a:graphicData uri="http://schemas.openxmlformats.org/drawingml/2006/table">
            <a:tbl>
              <a:tblPr/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988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 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b" horzOverflow="overflow">
                    <a:lnL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No. of Prisoners Released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b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Prisoners      Per 1000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% Passed All Tests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Grad Rate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b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Dropout Rate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b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Avg. SAT Score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b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Disciplinary Placement %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% Disadvantaged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% LEP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b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Expend per Student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b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43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Prisoners Released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horzOverflow="overflow">
                    <a:lnL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.502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-.249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-.258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.363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-.033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-.081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.305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.206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.000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43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Prisoners/1000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horzOverflow="overflow">
                    <a:lnL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.502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-.336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-.269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.246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.001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.068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.185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.098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.001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93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% Passed All Tests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horzOverflow="overflow">
                    <a:lnL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-.249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-.336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.602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-.327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.408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-.042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-.431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-.263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-.194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43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Grad Rate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horzOverflow="overflow">
                    <a:lnL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-.258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-.269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.602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-.213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.505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.160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-.235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-.171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-.162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43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Dropout Rate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horzOverflow="overflow">
                    <a:lnL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.363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.246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-.327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-.213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-.097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.034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.283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.186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.009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27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Avg. SAT Score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horzOverflow="overflow">
                    <a:lnL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-.033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.001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.408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.505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-.097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.200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-.280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-.079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-.159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61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Disciplinary Placement %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horzOverflow="overflow">
                    <a:lnL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-.081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.068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-.042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.160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.034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.200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.036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.017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-.034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43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% Disadvantaged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horzOverflow="overflow">
                    <a:lnL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.305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.185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-.431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-.235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.283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-.280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.036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.433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.075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443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% LEP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horzOverflow="overflow">
                    <a:lnL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.206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.098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-.263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-.171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.186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-.079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.017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.433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-.002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443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Expend per Student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horzOverflow="overflow">
                    <a:lnL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.000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.001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-.194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-.162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.009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-.159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-.034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.075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-.002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8F8F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pitchFamily="34" charset="0"/>
                        </a:rPr>
                        <a:t>1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3625" marB="43625" anchor="ctr" horzOverflow="overflow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3739" name="Rectangle 399">
            <a:extLst>
              <a:ext uri="{FF2B5EF4-FFF2-40B4-BE49-F238E27FC236}">
                <a16:creationId xmlns:a16="http://schemas.microsoft.com/office/drawing/2014/main" id="{4BE2AA7E-43F4-4475-9485-BD353F791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3124200"/>
            <a:ext cx="5813425" cy="2819400"/>
          </a:xfrm>
          <a:prstGeom prst="rect">
            <a:avLst/>
          </a:prstGeom>
          <a:solidFill>
            <a:srgbClr val="808080">
              <a:alpha val="7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3740" name="Rectangle 400">
            <a:extLst>
              <a:ext uri="{FF2B5EF4-FFF2-40B4-BE49-F238E27FC236}">
                <a16:creationId xmlns:a16="http://schemas.microsoft.com/office/drawing/2014/main" id="{DFCC5835-CF68-4977-8EC7-90FF96626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124200"/>
            <a:ext cx="685800" cy="2819400"/>
          </a:xfrm>
          <a:prstGeom prst="rect">
            <a:avLst/>
          </a:prstGeom>
          <a:solidFill>
            <a:srgbClr val="808080">
              <a:alpha val="7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3741" name="Oval 437">
            <a:extLst>
              <a:ext uri="{FF2B5EF4-FFF2-40B4-BE49-F238E27FC236}">
                <a16:creationId xmlns:a16="http://schemas.microsoft.com/office/drawing/2014/main" id="{69EBE810-75EB-4ED4-A66A-7B5795417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038600"/>
            <a:ext cx="1295400" cy="3048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3742" name="Line 440">
            <a:extLst>
              <a:ext uri="{FF2B5EF4-FFF2-40B4-BE49-F238E27FC236}">
                <a16:creationId xmlns:a16="http://schemas.microsoft.com/office/drawing/2014/main" id="{01335939-EB91-4FDE-802C-0AB4F3776C0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38100">
            <a:solidFill>
              <a:srgbClr val="777777">
                <a:alpha val="4901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43" name="Line 441">
            <a:extLst>
              <a:ext uri="{FF2B5EF4-FFF2-40B4-BE49-F238E27FC236}">
                <a16:creationId xmlns:a16="http://schemas.microsoft.com/office/drawing/2014/main" id="{6F89A948-8302-4D1D-8D4D-07868871312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743200"/>
            <a:ext cx="9144000" cy="0"/>
          </a:xfrm>
          <a:prstGeom prst="line">
            <a:avLst/>
          </a:prstGeom>
          <a:noFill/>
          <a:ln w="38100">
            <a:solidFill>
              <a:srgbClr val="777777">
                <a:alpha val="4901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44" name="Rectangle 19">
            <a:extLst>
              <a:ext uri="{FF2B5EF4-FFF2-40B4-BE49-F238E27FC236}">
                <a16:creationId xmlns:a16="http://schemas.microsoft.com/office/drawing/2014/main" id="{26610197-A08C-444F-AE23-C44558199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" y="6324600"/>
            <a:ext cx="9144000" cy="533400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A8A8A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DDDDDD"/>
              </a:solidFill>
            </a:endParaRPr>
          </a:p>
        </p:txBody>
      </p:sp>
      <p:pic>
        <p:nvPicPr>
          <p:cNvPr id="23745" name="Picture 20" descr="jmc_logo_transparent_gray">
            <a:extLst>
              <a:ext uri="{FF2B5EF4-FFF2-40B4-BE49-F238E27FC236}">
                <a16:creationId xmlns:a16="http://schemas.microsoft.com/office/drawing/2014/main" id="{CFCEAE6E-1A82-4424-9026-CB4182DCE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30963"/>
            <a:ext cx="167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46" name="Text Box 21">
            <a:extLst>
              <a:ext uri="{FF2B5EF4-FFF2-40B4-BE49-F238E27FC236}">
                <a16:creationId xmlns:a16="http://schemas.microsoft.com/office/drawing/2014/main" id="{2D81AC52-080B-4233-98E9-450B42789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324600"/>
            <a:ext cx="274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800">
                <a:solidFill>
                  <a:srgbClr val="4D4D4D"/>
                </a:solidFill>
                <a:latin typeface="Gill Sans MT" panose="020B0502020104020203" pitchFamily="34" charset="0"/>
              </a:rPr>
              <a:t>www.justicemapping.org</a:t>
            </a:r>
          </a:p>
          <a:p>
            <a:pPr algn="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800">
                <a:solidFill>
                  <a:srgbClr val="4D4D4D"/>
                </a:solidFill>
                <a:latin typeface="Gill Sans MT" panose="020B0502020104020203" pitchFamily="34" charset="0"/>
              </a:rPr>
              <a:t>Office Tel:  347.223.2598</a:t>
            </a:r>
          </a:p>
          <a:p>
            <a:pPr algn="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800">
                <a:solidFill>
                  <a:srgbClr val="4D4D4D"/>
                </a:solidFill>
                <a:latin typeface="Gill Sans MT" panose="020B0502020104020203" pitchFamily="34" charset="0"/>
              </a:rPr>
              <a:t>Fax:  718.638.2814</a:t>
            </a:r>
          </a:p>
        </p:txBody>
      </p:sp>
      <p:sp>
        <p:nvSpPr>
          <p:cNvPr id="23747" name="Line 25">
            <a:extLst>
              <a:ext uri="{FF2B5EF4-FFF2-40B4-BE49-F238E27FC236}">
                <a16:creationId xmlns:a16="http://schemas.microsoft.com/office/drawing/2014/main" id="{71B2F98C-3276-45E4-A91E-3D388938327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48" name="Line 26">
            <a:extLst>
              <a:ext uri="{FF2B5EF4-FFF2-40B4-BE49-F238E27FC236}">
                <a16:creationId xmlns:a16="http://schemas.microsoft.com/office/drawing/2014/main" id="{5C8BAD40-6128-4F22-ACAD-BBA0B6717D9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49" name="Line 24">
            <a:extLst>
              <a:ext uri="{FF2B5EF4-FFF2-40B4-BE49-F238E27FC236}">
                <a16:creationId xmlns:a16="http://schemas.microsoft.com/office/drawing/2014/main" id="{28362A19-F403-4B56-8F0A-144E705293A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0" name="Line 22">
            <a:extLst>
              <a:ext uri="{FF2B5EF4-FFF2-40B4-BE49-F238E27FC236}">
                <a16:creationId xmlns:a16="http://schemas.microsoft.com/office/drawing/2014/main" id="{21EE13A8-4EAB-4CD4-9E76-B18711E974FF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5715000" y="3429000"/>
            <a:ext cx="68580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1" name="Line 23">
            <a:extLst>
              <a:ext uri="{FF2B5EF4-FFF2-40B4-BE49-F238E27FC236}">
                <a16:creationId xmlns:a16="http://schemas.microsoft.com/office/drawing/2014/main" id="{69F63BCA-7DD3-405D-A1AC-9FA7A0293080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-3429000" y="3429000"/>
            <a:ext cx="68580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>
            <a:extLst>
              <a:ext uri="{FF2B5EF4-FFF2-40B4-BE49-F238E27FC236}">
                <a16:creationId xmlns:a16="http://schemas.microsoft.com/office/drawing/2014/main" id="{D3BA58F3-7C4D-49FA-B084-E0AB81BE59E0}"/>
              </a:ext>
            </a:extLst>
          </p:cNvPr>
          <p:cNvGrpSpPr>
            <a:grpSpLocks/>
          </p:cNvGrpSpPr>
          <p:nvPr/>
        </p:nvGrpSpPr>
        <p:grpSpPr bwMode="auto">
          <a:xfrm>
            <a:off x="0" y="2128838"/>
            <a:ext cx="3089275" cy="4260850"/>
            <a:chOff x="0" y="1008"/>
            <a:chExt cx="1946" cy="2684"/>
          </a:xfrm>
        </p:grpSpPr>
        <p:pic>
          <p:nvPicPr>
            <p:cNvPr id="5141" name="Picture 3" descr="Points1 v2">
              <a:extLst>
                <a:ext uri="{FF2B5EF4-FFF2-40B4-BE49-F238E27FC236}">
                  <a16:creationId xmlns:a16="http://schemas.microsoft.com/office/drawing/2014/main" id="{D82D8454-8EF7-4197-AF22-DD7D465180EB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08"/>
              <a:ext cx="1946" cy="2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2" name="Oval 4">
              <a:extLst>
                <a:ext uri="{FF2B5EF4-FFF2-40B4-BE49-F238E27FC236}">
                  <a16:creationId xmlns:a16="http://schemas.microsoft.com/office/drawing/2014/main" id="{35A27BBB-7BD5-4502-9B6A-D678DF544B5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14" y="1803"/>
              <a:ext cx="23" cy="23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43" name="Text Box 5">
              <a:extLst>
                <a:ext uri="{FF2B5EF4-FFF2-40B4-BE49-F238E27FC236}">
                  <a16:creationId xmlns:a16="http://schemas.microsoft.com/office/drawing/2014/main" id="{7B3A4A9A-BA03-405E-8E50-9C64B1FB02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1756"/>
              <a:ext cx="27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600" b="1">
                  <a:solidFill>
                    <a:schemeClr val="bg1"/>
                  </a:solidFill>
                </a:rPr>
                <a:t>1</a:t>
              </a:r>
            </a:p>
          </p:txBody>
        </p:sp>
        <p:pic>
          <p:nvPicPr>
            <p:cNvPr id="5144" name="Picture 6" descr="CD1 v2">
              <a:extLst>
                <a:ext uri="{FF2B5EF4-FFF2-40B4-BE49-F238E27FC236}">
                  <a16:creationId xmlns:a16="http://schemas.microsoft.com/office/drawing/2014/main" id="{2205437B-D939-43BD-BF03-17EAD977BCB1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7" t="25020" r="63000" b="71407"/>
            <a:stretch>
              <a:fillRect/>
            </a:stretch>
          </p:blipFill>
          <p:spPr bwMode="auto">
            <a:xfrm>
              <a:off x="432" y="1680"/>
              <a:ext cx="38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3" name="Picture 7" descr="Tracts1 v2">
            <a:extLst>
              <a:ext uri="{FF2B5EF4-FFF2-40B4-BE49-F238E27FC236}">
                <a16:creationId xmlns:a16="http://schemas.microsoft.com/office/drawing/2014/main" id="{92F4C9FA-CE31-4C8E-9EA1-614B0D8371F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128838"/>
            <a:ext cx="3089275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CD1 v2">
            <a:extLst>
              <a:ext uri="{FF2B5EF4-FFF2-40B4-BE49-F238E27FC236}">
                <a16:creationId xmlns:a16="http://schemas.microsoft.com/office/drawing/2014/main" id="{5E533CC2-99EB-4DBE-8D19-67D65581F15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28838"/>
            <a:ext cx="3089275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5" name="Group 9">
            <a:extLst>
              <a:ext uri="{FF2B5EF4-FFF2-40B4-BE49-F238E27FC236}">
                <a16:creationId xmlns:a16="http://schemas.microsoft.com/office/drawing/2014/main" id="{3EDACA47-1BBF-4763-A104-8FDECAF37DF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3525" cy="6858000"/>
            <a:chOff x="0" y="0"/>
            <a:chExt cx="5766" cy="4320"/>
          </a:xfrm>
        </p:grpSpPr>
        <p:sp>
          <p:nvSpPr>
            <p:cNvPr id="5133" name="Rectangle 10">
              <a:extLst>
                <a:ext uri="{FF2B5EF4-FFF2-40B4-BE49-F238E27FC236}">
                  <a16:creationId xmlns:a16="http://schemas.microsoft.com/office/drawing/2014/main" id="{BFD6243B-F6D1-41F3-BB18-C0DEA1C2E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984"/>
              <a:ext cx="5760" cy="336"/>
            </a:xfrm>
            <a:prstGeom prst="rect">
              <a:avLst/>
            </a:prstGeom>
            <a:gradFill rotWithShape="1">
              <a:gsLst>
                <a:gs pos="0">
                  <a:srgbClr val="4D4D4D"/>
                </a:gs>
                <a:gs pos="100000">
                  <a:srgbClr val="A8A8A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DDDDDD"/>
                </a:solidFill>
              </a:endParaRPr>
            </a:p>
          </p:txBody>
        </p:sp>
        <p:pic>
          <p:nvPicPr>
            <p:cNvPr id="5134" name="Picture 11" descr="jmc_logo_transparent_gray">
              <a:extLst>
                <a:ext uri="{FF2B5EF4-FFF2-40B4-BE49-F238E27FC236}">
                  <a16:creationId xmlns:a16="http://schemas.microsoft.com/office/drawing/2014/main" id="{336026D1-6973-47D9-BF55-9052D89B72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51"/>
              <a:ext cx="10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5" name="Text Box 12">
              <a:extLst>
                <a:ext uri="{FF2B5EF4-FFF2-40B4-BE49-F238E27FC236}">
                  <a16:creationId xmlns:a16="http://schemas.microsoft.com/office/drawing/2014/main" id="{F9610BA2-FEBC-46CC-881F-9CCDA10C3E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984"/>
              <a:ext cx="17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www.justicemapping.org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Office Tel:  347.223.2598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Fax:  718.638.2814</a:t>
              </a:r>
            </a:p>
          </p:txBody>
        </p:sp>
        <p:sp>
          <p:nvSpPr>
            <p:cNvPr id="5136" name="Line 13">
              <a:extLst>
                <a:ext uri="{FF2B5EF4-FFF2-40B4-BE49-F238E27FC236}">
                  <a16:creationId xmlns:a16="http://schemas.microsoft.com/office/drawing/2014/main" id="{EDBF1202-BE12-48A5-8828-E85B5AA20FA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60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7" name="Line 14">
              <a:extLst>
                <a:ext uri="{FF2B5EF4-FFF2-40B4-BE49-F238E27FC236}">
                  <a16:creationId xmlns:a16="http://schemas.microsoft.com/office/drawing/2014/main" id="{EF4BFC89-60B9-48B6-A0EA-1A9656ED111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-216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Line 15">
              <a:extLst>
                <a:ext uri="{FF2B5EF4-FFF2-40B4-BE49-F238E27FC236}">
                  <a16:creationId xmlns:a16="http://schemas.microsoft.com/office/drawing/2014/main" id="{1894979B-AB49-4B8B-B0A4-D655E71A3D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Line 16">
              <a:extLst>
                <a:ext uri="{FF2B5EF4-FFF2-40B4-BE49-F238E27FC236}">
                  <a16:creationId xmlns:a16="http://schemas.microsoft.com/office/drawing/2014/main" id="{318FA43D-3866-4FDF-9AE2-CA22753CBD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0" name="Line 17">
              <a:extLst>
                <a:ext uri="{FF2B5EF4-FFF2-40B4-BE49-F238E27FC236}">
                  <a16:creationId xmlns:a16="http://schemas.microsoft.com/office/drawing/2014/main" id="{13CD89E9-6E5D-4644-9072-8AA08F0AC8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84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6" name="Rectangle 18">
            <a:extLst>
              <a:ext uri="{FF2B5EF4-FFF2-40B4-BE49-F238E27FC236}">
                <a16:creationId xmlns:a16="http://schemas.microsoft.com/office/drawing/2014/main" id="{35EAD251-8495-4B93-B1E4-108BC7605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3" y="17463"/>
            <a:ext cx="9104312" cy="1277937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7" name="Line 19">
            <a:extLst>
              <a:ext uri="{FF2B5EF4-FFF2-40B4-BE49-F238E27FC236}">
                <a16:creationId xmlns:a16="http://schemas.microsoft.com/office/drawing/2014/main" id="{89A3E17E-9D40-4708-9301-48B33DB5601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Rectangle 20">
            <a:extLst>
              <a:ext uri="{FF2B5EF4-FFF2-40B4-BE49-F238E27FC236}">
                <a16:creationId xmlns:a16="http://schemas.microsoft.com/office/drawing/2014/main" id="{B2A948B9-52CB-4A6F-A618-B1F1AD43D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B2B2B2"/>
                </a:solidFill>
                <a:latin typeface="Verdana" panose="020B0604030504040204" pitchFamily="34" charset="0"/>
              </a:rPr>
              <a:t>Aggregations</a:t>
            </a:r>
            <a:br>
              <a:rPr lang="en-US" altLang="en-US" sz="2400" b="1">
                <a:solidFill>
                  <a:srgbClr val="B2B2B2"/>
                </a:solidFill>
                <a:latin typeface="Tahoma" panose="020B0604030504040204" pitchFamily="34" charset="0"/>
              </a:rPr>
            </a:br>
            <a:r>
              <a:rPr lang="en-US" altLang="en-US" sz="1800" b="1">
                <a:solidFill>
                  <a:srgbClr val="B2B2B2"/>
                </a:solidFill>
                <a:latin typeface="Verdana" panose="020B0604030504040204" pitchFamily="34" charset="0"/>
              </a:rPr>
              <a:t>Three Different Levels of Aggregation of the Same Data</a:t>
            </a:r>
            <a:r>
              <a:rPr lang="en-US" altLang="en-US" sz="2400" b="1">
                <a:solidFill>
                  <a:srgbClr val="DDDDDD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5129" name="Text Box 21">
            <a:extLst>
              <a:ext uri="{FF2B5EF4-FFF2-40B4-BE49-F238E27FC236}">
                <a16:creationId xmlns:a16="http://schemas.microsoft.com/office/drawing/2014/main" id="{0708A9A5-CA77-4434-9FCF-7049F84E9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438400"/>
            <a:ext cx="2438400" cy="244475"/>
          </a:xfrm>
          <a:prstGeom prst="rect">
            <a:avLst/>
          </a:prstGeom>
          <a:solidFill>
            <a:schemeClr val="bg1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altLang="en-US" sz="1000">
                <a:solidFill>
                  <a:srgbClr val="B2B2B2"/>
                </a:solidFill>
                <a:latin typeface="Verdana" panose="020B0604030504040204" pitchFamily="34" charset="0"/>
              </a:rPr>
              <a:t>Individual Addresses</a:t>
            </a:r>
          </a:p>
        </p:txBody>
      </p:sp>
      <p:sp>
        <p:nvSpPr>
          <p:cNvPr id="5130" name="Text Box 22">
            <a:extLst>
              <a:ext uri="{FF2B5EF4-FFF2-40B4-BE49-F238E27FC236}">
                <a16:creationId xmlns:a16="http://schemas.microsoft.com/office/drawing/2014/main" id="{08091522-6FF1-4D64-9B69-39A225288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438400"/>
            <a:ext cx="2438400" cy="244475"/>
          </a:xfrm>
          <a:prstGeom prst="rect">
            <a:avLst/>
          </a:prstGeom>
          <a:solidFill>
            <a:schemeClr val="bg1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altLang="en-US" sz="1000">
                <a:solidFill>
                  <a:srgbClr val="B2B2B2"/>
                </a:solidFill>
                <a:latin typeface="Verdana" panose="020B0604030504040204" pitchFamily="34" charset="0"/>
              </a:rPr>
              <a:t>Census Tracts</a:t>
            </a:r>
          </a:p>
        </p:txBody>
      </p:sp>
      <p:sp>
        <p:nvSpPr>
          <p:cNvPr id="5131" name="Text Box 23">
            <a:extLst>
              <a:ext uri="{FF2B5EF4-FFF2-40B4-BE49-F238E27FC236}">
                <a16:creationId xmlns:a16="http://schemas.microsoft.com/office/drawing/2014/main" id="{25B762D3-96E1-44F9-8108-868FED1FB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4475" y="2438400"/>
            <a:ext cx="2362200" cy="244475"/>
          </a:xfrm>
          <a:prstGeom prst="rect">
            <a:avLst/>
          </a:prstGeom>
          <a:solidFill>
            <a:schemeClr val="bg1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altLang="en-US" sz="1000">
                <a:solidFill>
                  <a:srgbClr val="B2B2B2"/>
                </a:solidFill>
                <a:latin typeface="Verdana" panose="020B0604030504040204" pitchFamily="34" charset="0"/>
              </a:rPr>
              <a:t>Community Districts</a:t>
            </a:r>
          </a:p>
        </p:txBody>
      </p:sp>
      <p:sp>
        <p:nvSpPr>
          <p:cNvPr id="5132" name="Text Box 24">
            <a:extLst>
              <a:ext uri="{FF2B5EF4-FFF2-40B4-BE49-F238E27FC236}">
                <a16:creationId xmlns:a16="http://schemas.microsoft.com/office/drawing/2014/main" id="{AC296FF8-972C-4D7A-8469-1ABB42839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752600"/>
            <a:ext cx="731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808080"/>
                </a:solidFill>
                <a:latin typeface="Trebuchet MS" panose="020B0603020202020204" pitchFamily="34" charset="0"/>
              </a:rPr>
              <a:t>New York City Prison Admissions, 2003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1357D21D-1C3E-499E-89A3-3E976AFC1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-6350"/>
            <a:ext cx="2590800" cy="6864350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4579" name="Picture 3" descr="Map 7b High Test Scores [Converted] v2 copy">
            <a:extLst>
              <a:ext uri="{FF2B5EF4-FFF2-40B4-BE49-F238E27FC236}">
                <a16:creationId xmlns:a16="http://schemas.microsoft.com/office/drawing/2014/main" id="{21CB29AB-18E6-4BA4-87EC-8E93F3135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" t="945" r="8829" b="19669"/>
          <a:stretch>
            <a:fillRect/>
          </a:stretch>
        </p:blipFill>
        <p:spPr bwMode="auto">
          <a:xfrm>
            <a:off x="0" y="152400"/>
            <a:ext cx="6553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Map 7 Legend">
            <a:extLst>
              <a:ext uri="{FF2B5EF4-FFF2-40B4-BE49-F238E27FC236}">
                <a16:creationId xmlns:a16="http://schemas.microsoft.com/office/drawing/2014/main" id="{2A820780-3BC1-45E5-9B81-5F877786B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56"/>
          <a:stretch>
            <a:fillRect/>
          </a:stretch>
        </p:blipFill>
        <p:spPr bwMode="auto">
          <a:xfrm>
            <a:off x="0" y="5105400"/>
            <a:ext cx="1641475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Map 7 Legend">
            <a:extLst>
              <a:ext uri="{FF2B5EF4-FFF2-40B4-BE49-F238E27FC236}">
                <a16:creationId xmlns:a16="http://schemas.microsoft.com/office/drawing/2014/main" id="{B725D35D-EEEC-4453-A71D-F35920967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44"/>
          <a:stretch>
            <a:fillRect/>
          </a:stretch>
        </p:blipFill>
        <p:spPr bwMode="auto">
          <a:xfrm>
            <a:off x="152400" y="1143000"/>
            <a:ext cx="20986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6">
            <a:extLst>
              <a:ext uri="{FF2B5EF4-FFF2-40B4-BE49-F238E27FC236}">
                <a16:creationId xmlns:a16="http://schemas.microsoft.com/office/drawing/2014/main" id="{B0502901-6851-468C-B004-F44016B18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905000"/>
            <a:ext cx="1219200" cy="7620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79D32964-ADC8-4440-8DA6-DA0FB11F5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791200"/>
            <a:ext cx="990600" cy="3810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584" name="Rectangle 8">
            <a:extLst>
              <a:ext uri="{FF2B5EF4-FFF2-40B4-BE49-F238E27FC236}">
                <a16:creationId xmlns:a16="http://schemas.microsoft.com/office/drawing/2014/main" id="{CA642C4E-A183-4A89-97D3-7D9B2026B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029200"/>
            <a:ext cx="457200" cy="3810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A7C32E5D-471E-4D85-9EE4-046C0CEC237B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612900"/>
            <a:ext cx="5791200" cy="4864100"/>
            <a:chOff x="384" y="1016"/>
            <a:chExt cx="3648" cy="3064"/>
          </a:xfrm>
        </p:grpSpPr>
        <p:sp>
          <p:nvSpPr>
            <p:cNvPr id="24600" name="Freeform 10">
              <a:extLst>
                <a:ext uri="{FF2B5EF4-FFF2-40B4-BE49-F238E27FC236}">
                  <a16:creationId xmlns:a16="http://schemas.microsoft.com/office/drawing/2014/main" id="{D03F3EB9-F62C-4B44-BF9B-2D4C1075F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0" y="2352"/>
              <a:ext cx="1472" cy="1728"/>
            </a:xfrm>
            <a:custGeom>
              <a:avLst/>
              <a:gdLst>
                <a:gd name="T0" fmla="*/ 1280 w 1472"/>
                <a:gd name="T1" fmla="*/ 0 h 1728"/>
                <a:gd name="T2" fmla="*/ 32 w 1472"/>
                <a:gd name="T3" fmla="*/ 1440 h 1728"/>
                <a:gd name="T4" fmla="*/ 1472 w 1472"/>
                <a:gd name="T5" fmla="*/ 1728 h 1728"/>
                <a:gd name="T6" fmla="*/ 0 60000 65536"/>
                <a:gd name="T7" fmla="*/ 0 60000 65536"/>
                <a:gd name="T8" fmla="*/ 0 60000 65536"/>
                <a:gd name="T9" fmla="*/ 0 w 1472"/>
                <a:gd name="T10" fmla="*/ 0 h 1728"/>
                <a:gd name="T11" fmla="*/ 1472 w 1472"/>
                <a:gd name="T12" fmla="*/ 1728 h 17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2" h="1728">
                  <a:moveTo>
                    <a:pt x="1280" y="0"/>
                  </a:moveTo>
                  <a:cubicBezTo>
                    <a:pt x="640" y="576"/>
                    <a:pt x="0" y="1152"/>
                    <a:pt x="32" y="1440"/>
                  </a:cubicBezTo>
                  <a:cubicBezTo>
                    <a:pt x="64" y="1728"/>
                    <a:pt x="768" y="1728"/>
                    <a:pt x="1472" y="1728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1" name="Freeform 11">
              <a:extLst>
                <a:ext uri="{FF2B5EF4-FFF2-40B4-BE49-F238E27FC236}">
                  <a16:creationId xmlns:a16="http://schemas.microsoft.com/office/drawing/2014/main" id="{D8A3C1B4-0E04-4EA2-85C6-96D7B0BB4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" y="1016"/>
              <a:ext cx="2440" cy="2384"/>
            </a:xfrm>
            <a:custGeom>
              <a:avLst/>
              <a:gdLst>
                <a:gd name="T0" fmla="*/ 0 w 2440"/>
                <a:gd name="T1" fmla="*/ 2248 h 2384"/>
                <a:gd name="T2" fmla="*/ 528 w 2440"/>
                <a:gd name="T3" fmla="*/ 2248 h 2384"/>
                <a:gd name="T4" fmla="*/ 624 w 2440"/>
                <a:gd name="T5" fmla="*/ 1432 h 2384"/>
                <a:gd name="T6" fmla="*/ 1008 w 2440"/>
                <a:gd name="T7" fmla="*/ 1336 h 2384"/>
                <a:gd name="T8" fmla="*/ 1248 w 2440"/>
                <a:gd name="T9" fmla="*/ 1624 h 2384"/>
                <a:gd name="T10" fmla="*/ 1200 w 2440"/>
                <a:gd name="T11" fmla="*/ 1960 h 2384"/>
                <a:gd name="T12" fmla="*/ 1488 w 2440"/>
                <a:gd name="T13" fmla="*/ 2008 h 2384"/>
                <a:gd name="T14" fmla="*/ 1776 w 2440"/>
                <a:gd name="T15" fmla="*/ 1624 h 2384"/>
                <a:gd name="T16" fmla="*/ 1872 w 2440"/>
                <a:gd name="T17" fmla="*/ 2152 h 2384"/>
                <a:gd name="T18" fmla="*/ 2064 w 2440"/>
                <a:gd name="T19" fmla="*/ 2104 h 2384"/>
                <a:gd name="T20" fmla="*/ 1920 w 2440"/>
                <a:gd name="T21" fmla="*/ 1384 h 2384"/>
                <a:gd name="T22" fmla="*/ 2112 w 2440"/>
                <a:gd name="T23" fmla="*/ 1480 h 2384"/>
                <a:gd name="T24" fmla="*/ 2304 w 2440"/>
                <a:gd name="T25" fmla="*/ 1624 h 2384"/>
                <a:gd name="T26" fmla="*/ 2352 w 2440"/>
                <a:gd name="T27" fmla="*/ 1432 h 2384"/>
                <a:gd name="T28" fmla="*/ 1776 w 2440"/>
                <a:gd name="T29" fmla="*/ 1336 h 2384"/>
                <a:gd name="T30" fmla="*/ 1536 w 2440"/>
                <a:gd name="T31" fmla="*/ 1480 h 2384"/>
                <a:gd name="T32" fmla="*/ 1008 w 2440"/>
                <a:gd name="T33" fmla="*/ 1000 h 2384"/>
                <a:gd name="T34" fmla="*/ 912 w 2440"/>
                <a:gd name="T35" fmla="*/ 568 h 2384"/>
                <a:gd name="T36" fmla="*/ 1152 w 2440"/>
                <a:gd name="T37" fmla="*/ 520 h 2384"/>
                <a:gd name="T38" fmla="*/ 1536 w 2440"/>
                <a:gd name="T39" fmla="*/ 664 h 2384"/>
                <a:gd name="T40" fmla="*/ 1632 w 2440"/>
                <a:gd name="T41" fmla="*/ 568 h 2384"/>
                <a:gd name="T42" fmla="*/ 1296 w 2440"/>
                <a:gd name="T43" fmla="*/ 88 h 2384"/>
                <a:gd name="T44" fmla="*/ 1296 w 2440"/>
                <a:gd name="T45" fmla="*/ 40 h 238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440"/>
                <a:gd name="T70" fmla="*/ 0 h 2384"/>
                <a:gd name="T71" fmla="*/ 2440 w 2440"/>
                <a:gd name="T72" fmla="*/ 2384 h 238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440" h="2384">
                  <a:moveTo>
                    <a:pt x="0" y="2248"/>
                  </a:moveTo>
                  <a:cubicBezTo>
                    <a:pt x="212" y="2316"/>
                    <a:pt x="424" y="2384"/>
                    <a:pt x="528" y="2248"/>
                  </a:cubicBezTo>
                  <a:cubicBezTo>
                    <a:pt x="632" y="2112"/>
                    <a:pt x="544" y="1584"/>
                    <a:pt x="624" y="1432"/>
                  </a:cubicBezTo>
                  <a:cubicBezTo>
                    <a:pt x="704" y="1280"/>
                    <a:pt x="904" y="1304"/>
                    <a:pt x="1008" y="1336"/>
                  </a:cubicBezTo>
                  <a:cubicBezTo>
                    <a:pt x="1112" y="1368"/>
                    <a:pt x="1216" y="1520"/>
                    <a:pt x="1248" y="1624"/>
                  </a:cubicBezTo>
                  <a:cubicBezTo>
                    <a:pt x="1280" y="1728"/>
                    <a:pt x="1160" y="1896"/>
                    <a:pt x="1200" y="1960"/>
                  </a:cubicBezTo>
                  <a:cubicBezTo>
                    <a:pt x="1240" y="2024"/>
                    <a:pt x="1392" y="2064"/>
                    <a:pt x="1488" y="2008"/>
                  </a:cubicBezTo>
                  <a:cubicBezTo>
                    <a:pt x="1584" y="1952"/>
                    <a:pt x="1712" y="1600"/>
                    <a:pt x="1776" y="1624"/>
                  </a:cubicBezTo>
                  <a:cubicBezTo>
                    <a:pt x="1840" y="1648"/>
                    <a:pt x="1824" y="2072"/>
                    <a:pt x="1872" y="2152"/>
                  </a:cubicBezTo>
                  <a:cubicBezTo>
                    <a:pt x="1920" y="2232"/>
                    <a:pt x="2056" y="2232"/>
                    <a:pt x="2064" y="2104"/>
                  </a:cubicBezTo>
                  <a:cubicBezTo>
                    <a:pt x="2072" y="1976"/>
                    <a:pt x="1912" y="1488"/>
                    <a:pt x="1920" y="1384"/>
                  </a:cubicBezTo>
                  <a:cubicBezTo>
                    <a:pt x="1928" y="1280"/>
                    <a:pt x="2048" y="1440"/>
                    <a:pt x="2112" y="1480"/>
                  </a:cubicBezTo>
                  <a:cubicBezTo>
                    <a:pt x="2176" y="1520"/>
                    <a:pt x="2264" y="1632"/>
                    <a:pt x="2304" y="1624"/>
                  </a:cubicBezTo>
                  <a:cubicBezTo>
                    <a:pt x="2344" y="1616"/>
                    <a:pt x="2440" y="1480"/>
                    <a:pt x="2352" y="1432"/>
                  </a:cubicBezTo>
                  <a:cubicBezTo>
                    <a:pt x="2264" y="1384"/>
                    <a:pt x="1912" y="1328"/>
                    <a:pt x="1776" y="1336"/>
                  </a:cubicBezTo>
                  <a:cubicBezTo>
                    <a:pt x="1640" y="1344"/>
                    <a:pt x="1664" y="1536"/>
                    <a:pt x="1536" y="1480"/>
                  </a:cubicBezTo>
                  <a:cubicBezTo>
                    <a:pt x="1408" y="1424"/>
                    <a:pt x="1112" y="1152"/>
                    <a:pt x="1008" y="1000"/>
                  </a:cubicBezTo>
                  <a:cubicBezTo>
                    <a:pt x="904" y="848"/>
                    <a:pt x="888" y="648"/>
                    <a:pt x="912" y="568"/>
                  </a:cubicBezTo>
                  <a:cubicBezTo>
                    <a:pt x="936" y="488"/>
                    <a:pt x="1048" y="504"/>
                    <a:pt x="1152" y="520"/>
                  </a:cubicBezTo>
                  <a:cubicBezTo>
                    <a:pt x="1256" y="536"/>
                    <a:pt x="1456" y="656"/>
                    <a:pt x="1536" y="664"/>
                  </a:cubicBezTo>
                  <a:cubicBezTo>
                    <a:pt x="1616" y="672"/>
                    <a:pt x="1672" y="664"/>
                    <a:pt x="1632" y="568"/>
                  </a:cubicBezTo>
                  <a:cubicBezTo>
                    <a:pt x="1592" y="472"/>
                    <a:pt x="1352" y="176"/>
                    <a:pt x="1296" y="88"/>
                  </a:cubicBezTo>
                  <a:cubicBezTo>
                    <a:pt x="1240" y="0"/>
                    <a:pt x="1268" y="20"/>
                    <a:pt x="1296" y="4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6" name="Text Box 12">
            <a:extLst>
              <a:ext uri="{FF2B5EF4-FFF2-40B4-BE49-F238E27FC236}">
                <a16:creationId xmlns:a16="http://schemas.microsoft.com/office/drawing/2014/main" id="{09432028-43F1-4DD8-9960-A3000DD9B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6553200" cy="10668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13716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C0C0"/>
                </a:solidFill>
              </a:rPr>
              <a:t>Percent of Students Passing All Tests</a:t>
            </a:r>
          </a:p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altLang="en-US" sz="1600" b="1">
                <a:solidFill>
                  <a:srgbClr val="969696"/>
                </a:solidFill>
              </a:rPr>
              <a:t>High Percentage Schools</a:t>
            </a:r>
          </a:p>
        </p:txBody>
      </p:sp>
      <p:sp>
        <p:nvSpPr>
          <p:cNvPr id="24587" name="Text Box 13">
            <a:extLst>
              <a:ext uri="{FF2B5EF4-FFF2-40B4-BE49-F238E27FC236}">
                <a16:creationId xmlns:a16="http://schemas.microsoft.com/office/drawing/2014/main" id="{9B50FEBD-540C-4210-BCC1-94E525707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0"/>
            <a:ext cx="2590800" cy="1069975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716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DDDDDD"/>
                </a:solidFill>
              </a:rPr>
              <a:t>Houston</a:t>
            </a:r>
          </a:p>
          <a:p>
            <a:pPr algn="ctr" eaLnBrk="1" hangingPunct="1">
              <a:spcBef>
                <a:spcPct val="25000"/>
              </a:spcBef>
              <a:buFontTx/>
              <a:buNone/>
            </a:pPr>
            <a:r>
              <a:rPr lang="en-US" altLang="en-US" sz="1600" b="1">
                <a:solidFill>
                  <a:srgbClr val="B2B2B2"/>
                </a:solidFill>
              </a:rPr>
              <a:t>Neighborhoods</a:t>
            </a:r>
          </a:p>
        </p:txBody>
      </p:sp>
      <p:sp>
        <p:nvSpPr>
          <p:cNvPr id="24588" name="Line 14">
            <a:extLst>
              <a:ext uri="{FF2B5EF4-FFF2-40B4-BE49-F238E27FC236}">
                <a16:creationId xmlns:a16="http://schemas.microsoft.com/office/drawing/2014/main" id="{C44E4B6F-D0C8-4E61-BCF0-EB5ECBF950D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8100">
            <a:solidFill>
              <a:srgbClr val="777777">
                <a:alpha val="4901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9" name="Line 15">
            <a:extLst>
              <a:ext uri="{FF2B5EF4-FFF2-40B4-BE49-F238E27FC236}">
                <a16:creationId xmlns:a16="http://schemas.microsoft.com/office/drawing/2014/main" id="{8423A9A0-36C1-4188-9F3D-C03E353D82B5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3124200" y="3429000"/>
            <a:ext cx="6858000" cy="0"/>
          </a:xfrm>
          <a:prstGeom prst="line">
            <a:avLst/>
          </a:prstGeom>
          <a:noFill/>
          <a:ln w="38100">
            <a:solidFill>
              <a:srgbClr val="777777">
                <a:alpha val="4901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0" name="Text Box 16">
            <a:extLst>
              <a:ext uri="{FF2B5EF4-FFF2-40B4-BE49-F238E27FC236}">
                <a16:creationId xmlns:a16="http://schemas.microsoft.com/office/drawing/2014/main" id="{1DBD115C-C3DE-4F0B-AB9E-1A0CC47B2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514600"/>
            <a:ext cx="1905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EAEAEA"/>
                </a:solidFill>
                <a:latin typeface="Verdana" panose="020B0604030504040204" pitchFamily="34" charset="0"/>
              </a:rPr>
              <a:t>Isolating high schools with high percentages of students passing all tests, reveals the pattern of school performance as it relates to neighborhoods with low rates of returning prisoners</a:t>
            </a:r>
          </a:p>
        </p:txBody>
      </p:sp>
      <p:pic>
        <p:nvPicPr>
          <p:cNvPr id="24591" name="Picture 17" descr="Map 7 Legend v2">
            <a:extLst>
              <a:ext uri="{FF2B5EF4-FFF2-40B4-BE49-F238E27FC236}">
                <a16:creationId xmlns:a16="http://schemas.microsoft.com/office/drawing/2014/main" id="{F57F0DDB-7717-45B0-A143-17405741F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62"/>
          <a:stretch>
            <a:fillRect/>
          </a:stretch>
        </p:blipFill>
        <p:spPr bwMode="auto">
          <a:xfrm>
            <a:off x="0" y="1143000"/>
            <a:ext cx="20780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2" name="Rectangle 19">
            <a:extLst>
              <a:ext uri="{FF2B5EF4-FFF2-40B4-BE49-F238E27FC236}">
                <a16:creationId xmlns:a16="http://schemas.microsoft.com/office/drawing/2014/main" id="{AADE54A5-FD27-4301-AF1A-42292170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" y="6324600"/>
            <a:ext cx="9144000" cy="533400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A8A8A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DDDDDD"/>
              </a:solidFill>
            </a:endParaRPr>
          </a:p>
        </p:txBody>
      </p:sp>
      <p:pic>
        <p:nvPicPr>
          <p:cNvPr id="24593" name="Picture 20" descr="jmc_logo_transparent_gray">
            <a:extLst>
              <a:ext uri="{FF2B5EF4-FFF2-40B4-BE49-F238E27FC236}">
                <a16:creationId xmlns:a16="http://schemas.microsoft.com/office/drawing/2014/main" id="{36F19827-0165-41CE-96D3-26AC0090D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30963"/>
            <a:ext cx="167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4" name="Text Box 21">
            <a:extLst>
              <a:ext uri="{FF2B5EF4-FFF2-40B4-BE49-F238E27FC236}">
                <a16:creationId xmlns:a16="http://schemas.microsoft.com/office/drawing/2014/main" id="{762175FD-6618-4387-A782-493356731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324600"/>
            <a:ext cx="274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800">
                <a:solidFill>
                  <a:srgbClr val="4D4D4D"/>
                </a:solidFill>
                <a:latin typeface="Gill Sans MT" panose="020B0502020104020203" pitchFamily="34" charset="0"/>
              </a:rPr>
              <a:t>www.justicemapping.org</a:t>
            </a:r>
          </a:p>
          <a:p>
            <a:pPr algn="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800">
                <a:solidFill>
                  <a:srgbClr val="4D4D4D"/>
                </a:solidFill>
                <a:latin typeface="Gill Sans MT" panose="020B0502020104020203" pitchFamily="34" charset="0"/>
              </a:rPr>
              <a:t>Office Tel:  347.223.2598</a:t>
            </a:r>
          </a:p>
          <a:p>
            <a:pPr algn="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800">
                <a:solidFill>
                  <a:srgbClr val="4D4D4D"/>
                </a:solidFill>
                <a:latin typeface="Gill Sans MT" panose="020B0502020104020203" pitchFamily="34" charset="0"/>
              </a:rPr>
              <a:t>Fax:  718.638.2814</a:t>
            </a:r>
          </a:p>
        </p:txBody>
      </p:sp>
      <p:sp>
        <p:nvSpPr>
          <p:cNvPr id="24595" name="Line 22">
            <a:extLst>
              <a:ext uri="{FF2B5EF4-FFF2-40B4-BE49-F238E27FC236}">
                <a16:creationId xmlns:a16="http://schemas.microsoft.com/office/drawing/2014/main" id="{38A96AE0-E732-4A1D-ADDF-0C0AB2FDD74B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5715000" y="3429000"/>
            <a:ext cx="68580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6" name="Line 23">
            <a:extLst>
              <a:ext uri="{FF2B5EF4-FFF2-40B4-BE49-F238E27FC236}">
                <a16:creationId xmlns:a16="http://schemas.microsoft.com/office/drawing/2014/main" id="{DE099358-4BCB-4A19-8ACC-AF21A2A2911C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-3429000" y="3429000"/>
            <a:ext cx="68580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7" name="Line 24">
            <a:extLst>
              <a:ext uri="{FF2B5EF4-FFF2-40B4-BE49-F238E27FC236}">
                <a16:creationId xmlns:a16="http://schemas.microsoft.com/office/drawing/2014/main" id="{7466AC30-B00F-46A6-93AE-81EA1D662A8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8" name="Line 25">
            <a:extLst>
              <a:ext uri="{FF2B5EF4-FFF2-40B4-BE49-F238E27FC236}">
                <a16:creationId xmlns:a16="http://schemas.microsoft.com/office/drawing/2014/main" id="{4CA00227-F4A6-4EC0-A56D-28A1636F234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9" name="Line 26">
            <a:extLst>
              <a:ext uri="{FF2B5EF4-FFF2-40B4-BE49-F238E27FC236}">
                <a16:creationId xmlns:a16="http://schemas.microsoft.com/office/drawing/2014/main" id="{02BEFB46-6CCA-47BB-9471-E41F5853107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FB03CEF3-AB5C-4FD5-B7BE-480920E79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-6350"/>
            <a:ext cx="2590800" cy="6864350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5603" name="Picture 3" descr="Map 7c Low Test Scores [Converted] v2 copy">
            <a:extLst>
              <a:ext uri="{FF2B5EF4-FFF2-40B4-BE49-F238E27FC236}">
                <a16:creationId xmlns:a16="http://schemas.microsoft.com/office/drawing/2014/main" id="{84F1C29A-B324-49E0-8F7C-14B37FF43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" t="945" r="8829" b="18724"/>
          <a:stretch>
            <a:fillRect/>
          </a:stretch>
        </p:blipFill>
        <p:spPr bwMode="auto">
          <a:xfrm>
            <a:off x="0" y="152400"/>
            <a:ext cx="65532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Map 7 Legend">
            <a:extLst>
              <a:ext uri="{FF2B5EF4-FFF2-40B4-BE49-F238E27FC236}">
                <a16:creationId xmlns:a16="http://schemas.microsoft.com/office/drawing/2014/main" id="{07BADF9E-EF84-46BD-8095-72528C3BB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56"/>
          <a:stretch>
            <a:fillRect/>
          </a:stretch>
        </p:blipFill>
        <p:spPr bwMode="auto">
          <a:xfrm>
            <a:off x="0" y="4953000"/>
            <a:ext cx="1641475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Map 7 Legend">
            <a:extLst>
              <a:ext uri="{FF2B5EF4-FFF2-40B4-BE49-F238E27FC236}">
                <a16:creationId xmlns:a16="http://schemas.microsoft.com/office/drawing/2014/main" id="{8BDF24FD-43AE-4F4D-80E2-AA30821A3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44"/>
          <a:stretch>
            <a:fillRect/>
          </a:stretch>
        </p:blipFill>
        <p:spPr bwMode="auto">
          <a:xfrm>
            <a:off x="152400" y="1143000"/>
            <a:ext cx="20986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6">
            <a:extLst>
              <a:ext uri="{FF2B5EF4-FFF2-40B4-BE49-F238E27FC236}">
                <a16:creationId xmlns:a16="http://schemas.microsoft.com/office/drawing/2014/main" id="{E907CA84-4E18-4F25-9DF4-BB50C2867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676400"/>
            <a:ext cx="1219200" cy="9906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3CC73B24-CBE7-4E16-80DE-7D8734DC7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791200"/>
            <a:ext cx="990600" cy="3810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608" name="Rectangle 8">
            <a:extLst>
              <a:ext uri="{FF2B5EF4-FFF2-40B4-BE49-F238E27FC236}">
                <a16:creationId xmlns:a16="http://schemas.microsoft.com/office/drawing/2014/main" id="{87F18E00-3E94-4BC1-9B86-DDDC3E1E5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029200"/>
            <a:ext cx="457200" cy="3048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5609" name="Picture 9" descr="Map 7 Legend">
            <a:extLst>
              <a:ext uri="{FF2B5EF4-FFF2-40B4-BE49-F238E27FC236}">
                <a16:creationId xmlns:a16="http://schemas.microsoft.com/office/drawing/2014/main" id="{A533F885-8003-4D7D-B097-80FEE4C2B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46" b="57944"/>
          <a:stretch>
            <a:fillRect/>
          </a:stretch>
        </p:blipFill>
        <p:spPr bwMode="auto">
          <a:xfrm>
            <a:off x="0" y="1676400"/>
            <a:ext cx="20986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Rectangle 10">
            <a:extLst>
              <a:ext uri="{FF2B5EF4-FFF2-40B4-BE49-F238E27FC236}">
                <a16:creationId xmlns:a16="http://schemas.microsoft.com/office/drawing/2014/main" id="{954FB623-14EE-4956-B99F-A6CB2B8A9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990600"/>
            <a:ext cx="533400" cy="3048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979CBBD8-2ED5-43A6-ABC6-2B7CCCB036D9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1219200"/>
            <a:ext cx="4724400" cy="4584700"/>
            <a:chOff x="672" y="768"/>
            <a:chExt cx="2976" cy="2888"/>
          </a:xfrm>
        </p:grpSpPr>
        <p:sp>
          <p:nvSpPr>
            <p:cNvPr id="25627" name="Freeform 12">
              <a:extLst>
                <a:ext uri="{FF2B5EF4-FFF2-40B4-BE49-F238E27FC236}">
                  <a16:creationId xmlns:a16="http://schemas.microsoft.com/office/drawing/2014/main" id="{4167C3DF-35B6-42F9-AD6E-A8C7EAB45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768"/>
              <a:ext cx="2404" cy="2447"/>
            </a:xfrm>
            <a:custGeom>
              <a:avLst/>
              <a:gdLst>
                <a:gd name="T0" fmla="*/ 628 w 2404"/>
                <a:gd name="T1" fmla="*/ 0 h 2447"/>
                <a:gd name="T2" fmla="*/ 64 w 2404"/>
                <a:gd name="T3" fmla="*/ 1080 h 2447"/>
                <a:gd name="T4" fmla="*/ 244 w 2404"/>
                <a:gd name="T5" fmla="*/ 1416 h 2447"/>
                <a:gd name="T6" fmla="*/ 586 w 2404"/>
                <a:gd name="T7" fmla="*/ 1344 h 2447"/>
                <a:gd name="T8" fmla="*/ 892 w 2404"/>
                <a:gd name="T9" fmla="*/ 1494 h 2447"/>
                <a:gd name="T10" fmla="*/ 916 w 2404"/>
                <a:gd name="T11" fmla="*/ 1680 h 2447"/>
                <a:gd name="T12" fmla="*/ 1204 w 2404"/>
                <a:gd name="T13" fmla="*/ 2016 h 2447"/>
                <a:gd name="T14" fmla="*/ 1012 w 2404"/>
                <a:gd name="T15" fmla="*/ 2256 h 2447"/>
                <a:gd name="T16" fmla="*/ 1522 w 2404"/>
                <a:gd name="T17" fmla="*/ 2442 h 2447"/>
                <a:gd name="T18" fmla="*/ 2134 w 2404"/>
                <a:gd name="T19" fmla="*/ 2286 h 2447"/>
                <a:gd name="T20" fmla="*/ 2404 w 2404"/>
                <a:gd name="T21" fmla="*/ 1920 h 24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04"/>
                <a:gd name="T34" fmla="*/ 0 h 2447"/>
                <a:gd name="T35" fmla="*/ 2404 w 2404"/>
                <a:gd name="T36" fmla="*/ 2447 h 244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04" h="2447">
                  <a:moveTo>
                    <a:pt x="628" y="0"/>
                  </a:moveTo>
                  <a:cubicBezTo>
                    <a:pt x="534" y="180"/>
                    <a:pt x="128" y="844"/>
                    <a:pt x="64" y="1080"/>
                  </a:cubicBezTo>
                  <a:cubicBezTo>
                    <a:pt x="0" y="1316"/>
                    <a:pt x="157" y="1372"/>
                    <a:pt x="244" y="1416"/>
                  </a:cubicBezTo>
                  <a:cubicBezTo>
                    <a:pt x="331" y="1460"/>
                    <a:pt x="478" y="1331"/>
                    <a:pt x="586" y="1344"/>
                  </a:cubicBezTo>
                  <a:cubicBezTo>
                    <a:pt x="694" y="1357"/>
                    <a:pt x="837" y="1438"/>
                    <a:pt x="892" y="1494"/>
                  </a:cubicBezTo>
                  <a:cubicBezTo>
                    <a:pt x="947" y="1550"/>
                    <a:pt x="864" y="1593"/>
                    <a:pt x="916" y="1680"/>
                  </a:cubicBezTo>
                  <a:cubicBezTo>
                    <a:pt x="968" y="1767"/>
                    <a:pt x="1188" y="1920"/>
                    <a:pt x="1204" y="2016"/>
                  </a:cubicBezTo>
                  <a:cubicBezTo>
                    <a:pt x="1220" y="2112"/>
                    <a:pt x="959" y="2185"/>
                    <a:pt x="1012" y="2256"/>
                  </a:cubicBezTo>
                  <a:cubicBezTo>
                    <a:pt x="1065" y="2327"/>
                    <a:pt x="1335" y="2437"/>
                    <a:pt x="1522" y="2442"/>
                  </a:cubicBezTo>
                  <a:cubicBezTo>
                    <a:pt x="1709" y="2447"/>
                    <a:pt x="1987" y="2373"/>
                    <a:pt x="2134" y="2286"/>
                  </a:cubicBezTo>
                  <a:cubicBezTo>
                    <a:pt x="2281" y="2199"/>
                    <a:pt x="2348" y="1996"/>
                    <a:pt x="2404" y="192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8" name="Freeform 13">
              <a:extLst>
                <a:ext uri="{FF2B5EF4-FFF2-40B4-BE49-F238E27FC236}">
                  <a16:creationId xmlns:a16="http://schemas.microsoft.com/office/drawing/2014/main" id="{E9B5D099-12D3-478E-BDE8-1B8ADB113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" y="2391"/>
              <a:ext cx="1419" cy="1265"/>
            </a:xfrm>
            <a:custGeom>
              <a:avLst/>
              <a:gdLst>
                <a:gd name="T0" fmla="*/ 0 w 1419"/>
                <a:gd name="T1" fmla="*/ 345 h 1265"/>
                <a:gd name="T2" fmla="*/ 432 w 1419"/>
                <a:gd name="T3" fmla="*/ 201 h 1265"/>
                <a:gd name="T4" fmla="*/ 630 w 1419"/>
                <a:gd name="T5" fmla="*/ 537 h 1265"/>
                <a:gd name="T6" fmla="*/ 858 w 1419"/>
                <a:gd name="T7" fmla="*/ 69 h 1265"/>
                <a:gd name="T8" fmla="*/ 1104 w 1419"/>
                <a:gd name="T9" fmla="*/ 123 h 1265"/>
                <a:gd name="T10" fmla="*/ 858 w 1419"/>
                <a:gd name="T11" fmla="*/ 555 h 1265"/>
                <a:gd name="T12" fmla="*/ 960 w 1419"/>
                <a:gd name="T13" fmla="*/ 633 h 1265"/>
                <a:gd name="T14" fmla="*/ 1218 w 1419"/>
                <a:gd name="T15" fmla="*/ 627 h 1265"/>
                <a:gd name="T16" fmla="*/ 1392 w 1419"/>
                <a:gd name="T17" fmla="*/ 873 h 1265"/>
                <a:gd name="T18" fmla="*/ 1056 w 1419"/>
                <a:gd name="T19" fmla="*/ 1209 h 1265"/>
                <a:gd name="T20" fmla="*/ 1008 w 1419"/>
                <a:gd name="T21" fmla="*/ 1209 h 12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19"/>
                <a:gd name="T34" fmla="*/ 0 h 1265"/>
                <a:gd name="T35" fmla="*/ 1419 w 1419"/>
                <a:gd name="T36" fmla="*/ 1265 h 126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19" h="1265">
                  <a:moveTo>
                    <a:pt x="0" y="345"/>
                  </a:moveTo>
                  <a:cubicBezTo>
                    <a:pt x="160" y="265"/>
                    <a:pt x="327" y="169"/>
                    <a:pt x="432" y="201"/>
                  </a:cubicBezTo>
                  <a:cubicBezTo>
                    <a:pt x="537" y="233"/>
                    <a:pt x="559" y="559"/>
                    <a:pt x="630" y="537"/>
                  </a:cubicBezTo>
                  <a:cubicBezTo>
                    <a:pt x="701" y="515"/>
                    <a:pt x="779" y="138"/>
                    <a:pt x="858" y="69"/>
                  </a:cubicBezTo>
                  <a:cubicBezTo>
                    <a:pt x="937" y="0"/>
                    <a:pt x="1104" y="42"/>
                    <a:pt x="1104" y="123"/>
                  </a:cubicBezTo>
                  <a:cubicBezTo>
                    <a:pt x="1104" y="204"/>
                    <a:pt x="882" y="470"/>
                    <a:pt x="858" y="555"/>
                  </a:cubicBezTo>
                  <a:cubicBezTo>
                    <a:pt x="834" y="640"/>
                    <a:pt x="900" y="621"/>
                    <a:pt x="960" y="633"/>
                  </a:cubicBezTo>
                  <a:cubicBezTo>
                    <a:pt x="1020" y="645"/>
                    <a:pt x="1146" y="587"/>
                    <a:pt x="1218" y="627"/>
                  </a:cubicBezTo>
                  <a:cubicBezTo>
                    <a:pt x="1290" y="667"/>
                    <a:pt x="1419" y="776"/>
                    <a:pt x="1392" y="873"/>
                  </a:cubicBezTo>
                  <a:cubicBezTo>
                    <a:pt x="1365" y="970"/>
                    <a:pt x="1120" y="1153"/>
                    <a:pt x="1056" y="1209"/>
                  </a:cubicBezTo>
                  <a:cubicBezTo>
                    <a:pt x="992" y="1265"/>
                    <a:pt x="1000" y="1237"/>
                    <a:pt x="1008" y="1209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12" name="Text Box 14">
            <a:extLst>
              <a:ext uri="{FF2B5EF4-FFF2-40B4-BE49-F238E27FC236}">
                <a16:creationId xmlns:a16="http://schemas.microsoft.com/office/drawing/2014/main" id="{661CD02C-779D-428F-AD3B-E05692234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6553200" cy="10668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13716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C0C0"/>
                </a:solidFill>
              </a:rPr>
              <a:t>Percent of Students Passing All Tests</a:t>
            </a:r>
          </a:p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altLang="en-US" sz="1600" b="1">
                <a:solidFill>
                  <a:srgbClr val="969696"/>
                </a:solidFill>
              </a:rPr>
              <a:t>Low Percentage Schools</a:t>
            </a:r>
          </a:p>
        </p:txBody>
      </p:sp>
      <p:sp>
        <p:nvSpPr>
          <p:cNvPr id="25613" name="Text Box 15">
            <a:extLst>
              <a:ext uri="{FF2B5EF4-FFF2-40B4-BE49-F238E27FC236}">
                <a16:creationId xmlns:a16="http://schemas.microsoft.com/office/drawing/2014/main" id="{EA1276FC-9BA6-49D8-AF08-5A7697190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0"/>
            <a:ext cx="2590800" cy="1069975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716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DDDDDD"/>
                </a:solidFill>
              </a:rPr>
              <a:t>Houston</a:t>
            </a:r>
          </a:p>
          <a:p>
            <a:pPr algn="ctr" eaLnBrk="1" hangingPunct="1">
              <a:spcBef>
                <a:spcPct val="25000"/>
              </a:spcBef>
              <a:buFontTx/>
              <a:buNone/>
            </a:pPr>
            <a:r>
              <a:rPr lang="en-US" altLang="en-US" sz="1600" b="1">
                <a:solidFill>
                  <a:srgbClr val="B2B2B2"/>
                </a:solidFill>
              </a:rPr>
              <a:t>Neighborhoods</a:t>
            </a:r>
          </a:p>
        </p:txBody>
      </p:sp>
      <p:sp>
        <p:nvSpPr>
          <p:cNvPr id="25614" name="Line 16">
            <a:extLst>
              <a:ext uri="{FF2B5EF4-FFF2-40B4-BE49-F238E27FC236}">
                <a16:creationId xmlns:a16="http://schemas.microsoft.com/office/drawing/2014/main" id="{4A9C9296-FE4D-4891-9E97-7810FBA299B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8100">
            <a:solidFill>
              <a:srgbClr val="777777">
                <a:alpha val="4901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5" name="Line 17">
            <a:extLst>
              <a:ext uri="{FF2B5EF4-FFF2-40B4-BE49-F238E27FC236}">
                <a16:creationId xmlns:a16="http://schemas.microsoft.com/office/drawing/2014/main" id="{F94C0E12-74A8-4C70-A93B-EF45D472BC0B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3124200" y="3429000"/>
            <a:ext cx="6858000" cy="0"/>
          </a:xfrm>
          <a:prstGeom prst="line">
            <a:avLst/>
          </a:prstGeom>
          <a:noFill/>
          <a:ln w="38100">
            <a:solidFill>
              <a:srgbClr val="777777">
                <a:alpha val="4901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6" name="Text Box 18">
            <a:extLst>
              <a:ext uri="{FF2B5EF4-FFF2-40B4-BE49-F238E27FC236}">
                <a16:creationId xmlns:a16="http://schemas.microsoft.com/office/drawing/2014/main" id="{ED18E6BB-C4C4-4D8D-9A73-201BE0152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514600"/>
            <a:ext cx="1905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EAEAEA"/>
                </a:solidFill>
                <a:latin typeface="Verdana" panose="020B0604030504040204" pitchFamily="34" charset="0"/>
              </a:rPr>
              <a:t>Likewise, isolating high schools with low percentages of students passing all tests, reveals the pattern of school performance as it relates to neighborhoods with high rates of returning prisoners</a:t>
            </a:r>
          </a:p>
        </p:txBody>
      </p:sp>
      <p:pic>
        <p:nvPicPr>
          <p:cNvPr id="25617" name="Picture 19" descr="Map 7 Legend v2">
            <a:extLst>
              <a:ext uri="{FF2B5EF4-FFF2-40B4-BE49-F238E27FC236}">
                <a16:creationId xmlns:a16="http://schemas.microsoft.com/office/drawing/2014/main" id="{50A05178-B5CC-412F-A97F-3679E0C17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74"/>
          <a:stretch>
            <a:fillRect/>
          </a:stretch>
        </p:blipFill>
        <p:spPr bwMode="auto">
          <a:xfrm>
            <a:off x="0" y="1143000"/>
            <a:ext cx="20780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18" name="Group 20">
            <a:extLst>
              <a:ext uri="{FF2B5EF4-FFF2-40B4-BE49-F238E27FC236}">
                <a16:creationId xmlns:a16="http://schemas.microsoft.com/office/drawing/2014/main" id="{E9ED1995-34BD-4A95-86D4-75A766FDFDA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3525" cy="6858000"/>
            <a:chOff x="0" y="0"/>
            <a:chExt cx="5766" cy="4320"/>
          </a:xfrm>
        </p:grpSpPr>
        <p:sp>
          <p:nvSpPr>
            <p:cNvPr id="25619" name="Rectangle 21">
              <a:extLst>
                <a:ext uri="{FF2B5EF4-FFF2-40B4-BE49-F238E27FC236}">
                  <a16:creationId xmlns:a16="http://schemas.microsoft.com/office/drawing/2014/main" id="{8AEAF5B9-46CC-4306-B3AC-10F0665D5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984"/>
              <a:ext cx="5760" cy="336"/>
            </a:xfrm>
            <a:prstGeom prst="rect">
              <a:avLst/>
            </a:prstGeom>
            <a:gradFill rotWithShape="1">
              <a:gsLst>
                <a:gs pos="0">
                  <a:srgbClr val="4D4D4D"/>
                </a:gs>
                <a:gs pos="100000">
                  <a:srgbClr val="A8A8A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DDDDDD"/>
                </a:solidFill>
              </a:endParaRPr>
            </a:p>
          </p:txBody>
        </p:sp>
        <p:pic>
          <p:nvPicPr>
            <p:cNvPr id="25620" name="Picture 22" descr="jmc_logo_transparent_gray">
              <a:extLst>
                <a:ext uri="{FF2B5EF4-FFF2-40B4-BE49-F238E27FC236}">
                  <a16:creationId xmlns:a16="http://schemas.microsoft.com/office/drawing/2014/main" id="{3F01F748-6F86-4FF8-964E-5F768D8F82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51"/>
              <a:ext cx="10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21" name="Text Box 23">
              <a:extLst>
                <a:ext uri="{FF2B5EF4-FFF2-40B4-BE49-F238E27FC236}">
                  <a16:creationId xmlns:a16="http://schemas.microsoft.com/office/drawing/2014/main" id="{F6925441-FC87-4C3D-A807-E1A0580EA2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984"/>
              <a:ext cx="17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www.justicemapping.org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Office Tel:  347.223.2598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Fax:  718.638.2814</a:t>
              </a:r>
            </a:p>
          </p:txBody>
        </p:sp>
        <p:sp>
          <p:nvSpPr>
            <p:cNvPr id="25622" name="Line 24">
              <a:extLst>
                <a:ext uri="{FF2B5EF4-FFF2-40B4-BE49-F238E27FC236}">
                  <a16:creationId xmlns:a16="http://schemas.microsoft.com/office/drawing/2014/main" id="{7B5EEBA5-F876-44A6-8400-C2E868369BC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60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Line 25">
              <a:extLst>
                <a:ext uri="{FF2B5EF4-FFF2-40B4-BE49-F238E27FC236}">
                  <a16:creationId xmlns:a16="http://schemas.microsoft.com/office/drawing/2014/main" id="{D8AF308C-8B2A-4FE2-83F7-DE8F8A43E4A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-216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Line 26">
              <a:extLst>
                <a:ext uri="{FF2B5EF4-FFF2-40B4-BE49-F238E27FC236}">
                  <a16:creationId xmlns:a16="http://schemas.microsoft.com/office/drawing/2014/main" id="{CE5732DC-7861-4D17-97E5-BEF163D1F6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Line 27">
              <a:extLst>
                <a:ext uri="{FF2B5EF4-FFF2-40B4-BE49-F238E27FC236}">
                  <a16:creationId xmlns:a16="http://schemas.microsoft.com/office/drawing/2014/main" id="{BBAD3677-A664-4148-9BBD-A3649FBCF0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6" name="Line 28">
              <a:extLst>
                <a:ext uri="{FF2B5EF4-FFF2-40B4-BE49-F238E27FC236}">
                  <a16:creationId xmlns:a16="http://schemas.microsoft.com/office/drawing/2014/main" id="{A8905CA2-0552-436F-8854-0966425E0E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84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Map 13a Prison by NBHD [Converted]">
            <a:extLst>
              <a:ext uri="{FF2B5EF4-FFF2-40B4-BE49-F238E27FC236}">
                <a16:creationId xmlns:a16="http://schemas.microsoft.com/office/drawing/2014/main" id="{BE5AAC61-770F-4B36-A919-E6827F865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" t="1891" r="8829" b="19669"/>
          <a:stretch>
            <a:fillRect/>
          </a:stretch>
        </p:blipFill>
        <p:spPr bwMode="auto">
          <a:xfrm>
            <a:off x="0" y="228600"/>
            <a:ext cx="6553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>
            <a:extLst>
              <a:ext uri="{FF2B5EF4-FFF2-40B4-BE49-F238E27FC236}">
                <a16:creationId xmlns:a16="http://schemas.microsoft.com/office/drawing/2014/main" id="{BC115FA4-8AB6-4481-AD1A-15D712A60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0"/>
            <a:ext cx="2590800" cy="6864350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28" name="Text Box 4">
            <a:extLst>
              <a:ext uri="{FF2B5EF4-FFF2-40B4-BE49-F238E27FC236}">
                <a16:creationId xmlns:a16="http://schemas.microsoft.com/office/drawing/2014/main" id="{6D52F861-CD8C-40CC-90A1-A55DE77D1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6553200" cy="10668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13716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C0C0"/>
                </a:solidFill>
              </a:rPr>
              <a:t>Annual Prison Expenditure</a:t>
            </a:r>
            <a:endParaRPr lang="en-US" altLang="en-US" sz="1600" b="1">
              <a:solidFill>
                <a:srgbClr val="969696"/>
              </a:solidFill>
            </a:endParaRPr>
          </a:p>
        </p:txBody>
      </p:sp>
      <p:sp>
        <p:nvSpPr>
          <p:cNvPr id="26629" name="Text Box 5">
            <a:extLst>
              <a:ext uri="{FF2B5EF4-FFF2-40B4-BE49-F238E27FC236}">
                <a16:creationId xmlns:a16="http://schemas.microsoft.com/office/drawing/2014/main" id="{B70B13DA-8FF3-46AA-A9AA-A9CB37343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0"/>
            <a:ext cx="2590800" cy="1069975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716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DDDDDD"/>
                </a:solidFill>
              </a:rPr>
              <a:t>Houston</a:t>
            </a:r>
          </a:p>
          <a:p>
            <a:pPr algn="ctr" eaLnBrk="1" hangingPunct="1">
              <a:spcBef>
                <a:spcPct val="25000"/>
              </a:spcBef>
              <a:buFontTx/>
              <a:buNone/>
            </a:pPr>
            <a:r>
              <a:rPr lang="en-US" altLang="en-US" sz="1600" b="1">
                <a:solidFill>
                  <a:srgbClr val="B2B2B2"/>
                </a:solidFill>
              </a:rPr>
              <a:t>Neighborhoods</a:t>
            </a:r>
          </a:p>
        </p:txBody>
      </p:sp>
      <p:sp>
        <p:nvSpPr>
          <p:cNvPr id="26630" name="Line 6">
            <a:extLst>
              <a:ext uri="{FF2B5EF4-FFF2-40B4-BE49-F238E27FC236}">
                <a16:creationId xmlns:a16="http://schemas.microsoft.com/office/drawing/2014/main" id="{6E6B7963-1D6A-4C73-9020-E638E9F9797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8100">
            <a:solidFill>
              <a:srgbClr val="777777">
                <a:alpha val="4901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1" name="Line 7">
            <a:extLst>
              <a:ext uri="{FF2B5EF4-FFF2-40B4-BE49-F238E27FC236}">
                <a16:creationId xmlns:a16="http://schemas.microsoft.com/office/drawing/2014/main" id="{E5CAAD09-71F6-4B5F-A3DF-4DCF11C4542F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3124200" y="3429000"/>
            <a:ext cx="6858000" cy="0"/>
          </a:xfrm>
          <a:prstGeom prst="line">
            <a:avLst/>
          </a:prstGeom>
          <a:noFill/>
          <a:ln w="38100">
            <a:solidFill>
              <a:srgbClr val="777777">
                <a:alpha val="4901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6632" name="Picture 8" descr="Map 7 Legend">
            <a:extLst>
              <a:ext uri="{FF2B5EF4-FFF2-40B4-BE49-F238E27FC236}">
                <a16:creationId xmlns:a16="http://schemas.microsoft.com/office/drawing/2014/main" id="{EC177434-600C-44C7-A181-DAF317FEA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56"/>
          <a:stretch>
            <a:fillRect/>
          </a:stretch>
        </p:blipFill>
        <p:spPr bwMode="auto">
          <a:xfrm>
            <a:off x="304800" y="4876800"/>
            <a:ext cx="1641475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Text Box 9">
            <a:extLst>
              <a:ext uri="{FF2B5EF4-FFF2-40B4-BE49-F238E27FC236}">
                <a16:creationId xmlns:a16="http://schemas.microsoft.com/office/drawing/2014/main" id="{6AFC5AEF-462E-4408-BF19-782ECC3CF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209800"/>
            <a:ext cx="2209800" cy="2514600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chemeClr val="bg1"/>
                </a:solidFill>
                <a:latin typeface="Verdana" panose="020B0604030504040204" pitchFamily="34" charset="0"/>
              </a:rPr>
              <a:t>High reentry neighborhoods experience continual cycling of large proportions of young men between community and prison at an annual cost of millions of dollars per neighborhood.</a:t>
            </a:r>
          </a:p>
        </p:txBody>
      </p:sp>
      <p:sp>
        <p:nvSpPr>
          <p:cNvPr id="26634" name="Rectangle 10">
            <a:extLst>
              <a:ext uri="{FF2B5EF4-FFF2-40B4-BE49-F238E27FC236}">
                <a16:creationId xmlns:a16="http://schemas.microsoft.com/office/drawing/2014/main" id="{FF6352BC-0611-4CC2-B337-C45DB596A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71800"/>
            <a:ext cx="228600" cy="2286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35" name="Text Box 11">
            <a:extLst>
              <a:ext uri="{FF2B5EF4-FFF2-40B4-BE49-F238E27FC236}">
                <a16:creationId xmlns:a16="http://schemas.microsoft.com/office/drawing/2014/main" id="{BD5A174C-FD8C-414E-9A56-A446DA173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124200"/>
            <a:ext cx="533400" cy="1603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" tIns="18288" rIns="18288" bIns="1828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00" b="1">
                <a:latin typeface="Verdana" panose="020B0604030504040204" pitchFamily="34" charset="0"/>
              </a:rPr>
              <a:t>$13.7M</a:t>
            </a:r>
          </a:p>
        </p:txBody>
      </p:sp>
      <p:sp>
        <p:nvSpPr>
          <p:cNvPr id="26636" name="Text Box 12">
            <a:extLst>
              <a:ext uri="{FF2B5EF4-FFF2-40B4-BE49-F238E27FC236}">
                <a16:creationId xmlns:a16="http://schemas.microsoft.com/office/drawing/2014/main" id="{2AAD5021-6E21-4F53-9E23-297A52A8A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667000"/>
            <a:ext cx="533400" cy="1603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" tIns="18288" rIns="18288" bIns="1828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00" b="1">
                <a:latin typeface="Verdana" panose="020B0604030504040204" pitchFamily="34" charset="0"/>
              </a:rPr>
              <a:t>$12.4M</a:t>
            </a:r>
          </a:p>
        </p:txBody>
      </p:sp>
      <p:sp>
        <p:nvSpPr>
          <p:cNvPr id="26637" name="Text Box 13">
            <a:extLst>
              <a:ext uri="{FF2B5EF4-FFF2-40B4-BE49-F238E27FC236}">
                <a16:creationId xmlns:a16="http://schemas.microsoft.com/office/drawing/2014/main" id="{FBAB0164-9F1E-48A0-9DDE-85C5F1E90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648200"/>
            <a:ext cx="533400" cy="1603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" tIns="18288" rIns="18288" bIns="1828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00" b="1">
                <a:latin typeface="Verdana" panose="020B0604030504040204" pitchFamily="34" charset="0"/>
              </a:rPr>
              <a:t>$11.6M</a:t>
            </a:r>
          </a:p>
        </p:txBody>
      </p:sp>
      <p:sp>
        <p:nvSpPr>
          <p:cNvPr id="26638" name="Text Box 14">
            <a:extLst>
              <a:ext uri="{FF2B5EF4-FFF2-40B4-BE49-F238E27FC236}">
                <a16:creationId xmlns:a16="http://schemas.microsoft.com/office/drawing/2014/main" id="{B111AAB6-871E-46FA-9FD1-38ED37031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200400"/>
            <a:ext cx="533400" cy="1603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" tIns="18288" rIns="18288" bIns="1828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00" b="1">
                <a:latin typeface="Verdana" panose="020B0604030504040204" pitchFamily="34" charset="0"/>
              </a:rPr>
              <a:t>$10.0M</a:t>
            </a:r>
          </a:p>
        </p:txBody>
      </p:sp>
      <p:sp>
        <p:nvSpPr>
          <p:cNvPr id="26639" name="Text Box 15">
            <a:extLst>
              <a:ext uri="{FF2B5EF4-FFF2-40B4-BE49-F238E27FC236}">
                <a16:creationId xmlns:a16="http://schemas.microsoft.com/office/drawing/2014/main" id="{B3057AB9-A240-4CB4-8A79-2129C9BE9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438400"/>
            <a:ext cx="533400" cy="1603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" tIns="18288" rIns="18288" bIns="1828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00" b="1">
                <a:latin typeface="Verdana" panose="020B0604030504040204" pitchFamily="34" charset="0"/>
              </a:rPr>
              <a:t>$9.2M</a:t>
            </a:r>
          </a:p>
        </p:txBody>
      </p:sp>
      <p:sp>
        <p:nvSpPr>
          <p:cNvPr id="26640" name="Text Box 16">
            <a:extLst>
              <a:ext uri="{FF2B5EF4-FFF2-40B4-BE49-F238E27FC236}">
                <a16:creationId xmlns:a16="http://schemas.microsoft.com/office/drawing/2014/main" id="{9975CD57-6483-4397-AF36-B84DE9BAD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581400"/>
            <a:ext cx="533400" cy="1603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" tIns="18288" rIns="18288" bIns="1828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00" b="1">
                <a:latin typeface="Verdana" panose="020B0604030504040204" pitchFamily="34" charset="0"/>
              </a:rPr>
              <a:t>$9.2M</a:t>
            </a:r>
          </a:p>
        </p:txBody>
      </p:sp>
      <p:sp>
        <p:nvSpPr>
          <p:cNvPr id="26641" name="Text Box 17">
            <a:extLst>
              <a:ext uri="{FF2B5EF4-FFF2-40B4-BE49-F238E27FC236}">
                <a16:creationId xmlns:a16="http://schemas.microsoft.com/office/drawing/2014/main" id="{F3C79688-78DB-475B-BAEB-C14A9E7DC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343400"/>
            <a:ext cx="533400" cy="1603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" tIns="18288" rIns="18288" bIns="1828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00" b="1">
                <a:latin typeface="Verdana" panose="020B0604030504040204" pitchFamily="34" charset="0"/>
              </a:rPr>
              <a:t>$8.3M</a:t>
            </a:r>
          </a:p>
        </p:txBody>
      </p:sp>
      <p:sp>
        <p:nvSpPr>
          <p:cNvPr id="26642" name="Text Box 18">
            <a:extLst>
              <a:ext uri="{FF2B5EF4-FFF2-40B4-BE49-F238E27FC236}">
                <a16:creationId xmlns:a16="http://schemas.microsoft.com/office/drawing/2014/main" id="{17721A02-855B-4366-B7A9-4B51B8A7E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895600"/>
            <a:ext cx="533400" cy="1603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" tIns="18288" rIns="18288" bIns="1828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00" b="1">
                <a:latin typeface="Verdana" panose="020B0604030504040204" pitchFamily="34" charset="0"/>
              </a:rPr>
              <a:t>$8.0M</a:t>
            </a:r>
          </a:p>
        </p:txBody>
      </p:sp>
      <p:sp>
        <p:nvSpPr>
          <p:cNvPr id="26643" name="Text Box 19">
            <a:extLst>
              <a:ext uri="{FF2B5EF4-FFF2-40B4-BE49-F238E27FC236}">
                <a16:creationId xmlns:a16="http://schemas.microsoft.com/office/drawing/2014/main" id="{3148040C-A2CC-4B68-9823-78FB7A143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105400"/>
            <a:ext cx="533400" cy="1603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" tIns="18288" rIns="18288" bIns="1828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00" b="1">
                <a:latin typeface="Verdana" panose="020B0604030504040204" pitchFamily="34" charset="0"/>
              </a:rPr>
              <a:t>$7.9M</a:t>
            </a:r>
          </a:p>
        </p:txBody>
      </p:sp>
      <p:sp>
        <p:nvSpPr>
          <p:cNvPr id="26644" name="Text Box 20">
            <a:extLst>
              <a:ext uri="{FF2B5EF4-FFF2-40B4-BE49-F238E27FC236}">
                <a16:creationId xmlns:a16="http://schemas.microsoft.com/office/drawing/2014/main" id="{C7EB2D86-446D-4F3B-9574-115F0FC25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800600"/>
            <a:ext cx="533400" cy="1603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" tIns="18288" rIns="18288" bIns="1828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00" b="1">
                <a:latin typeface="Verdana" panose="020B0604030504040204" pitchFamily="34" charset="0"/>
              </a:rPr>
              <a:t>$7.7M</a:t>
            </a:r>
          </a:p>
        </p:txBody>
      </p:sp>
      <p:grpSp>
        <p:nvGrpSpPr>
          <p:cNvPr id="26645" name="Group 21">
            <a:extLst>
              <a:ext uri="{FF2B5EF4-FFF2-40B4-BE49-F238E27FC236}">
                <a16:creationId xmlns:a16="http://schemas.microsoft.com/office/drawing/2014/main" id="{C7D4E0E8-0277-4525-99D8-6E963C30E31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3525" cy="6858000"/>
            <a:chOff x="0" y="0"/>
            <a:chExt cx="5766" cy="4320"/>
          </a:xfrm>
        </p:grpSpPr>
        <p:sp>
          <p:nvSpPr>
            <p:cNvPr id="26646" name="Rectangle 22">
              <a:extLst>
                <a:ext uri="{FF2B5EF4-FFF2-40B4-BE49-F238E27FC236}">
                  <a16:creationId xmlns:a16="http://schemas.microsoft.com/office/drawing/2014/main" id="{63982AA9-7579-4F30-89ED-CBB9D15EE5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984"/>
              <a:ext cx="5760" cy="336"/>
            </a:xfrm>
            <a:prstGeom prst="rect">
              <a:avLst/>
            </a:prstGeom>
            <a:gradFill rotWithShape="1">
              <a:gsLst>
                <a:gs pos="0">
                  <a:srgbClr val="4D4D4D"/>
                </a:gs>
                <a:gs pos="100000">
                  <a:srgbClr val="A8A8A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DDDDDD"/>
                </a:solidFill>
              </a:endParaRPr>
            </a:p>
          </p:txBody>
        </p:sp>
        <p:pic>
          <p:nvPicPr>
            <p:cNvPr id="26647" name="Picture 23" descr="jmc_logo_transparent_gray">
              <a:extLst>
                <a:ext uri="{FF2B5EF4-FFF2-40B4-BE49-F238E27FC236}">
                  <a16:creationId xmlns:a16="http://schemas.microsoft.com/office/drawing/2014/main" id="{758C1961-70C0-4F66-B0F4-771950877B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51"/>
              <a:ext cx="10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8" name="Text Box 24">
              <a:extLst>
                <a:ext uri="{FF2B5EF4-FFF2-40B4-BE49-F238E27FC236}">
                  <a16:creationId xmlns:a16="http://schemas.microsoft.com/office/drawing/2014/main" id="{59EC455F-F4D3-42CD-9ABD-514134D850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984"/>
              <a:ext cx="17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www.justicemapping.org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Office Tel:  347.223.2598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Fax:  718.638.2814</a:t>
              </a:r>
            </a:p>
          </p:txBody>
        </p:sp>
        <p:sp>
          <p:nvSpPr>
            <p:cNvPr id="26649" name="Line 25">
              <a:extLst>
                <a:ext uri="{FF2B5EF4-FFF2-40B4-BE49-F238E27FC236}">
                  <a16:creationId xmlns:a16="http://schemas.microsoft.com/office/drawing/2014/main" id="{124C9F0A-F449-4EF9-AA98-2A6BF01EE16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60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0" name="Line 26">
              <a:extLst>
                <a:ext uri="{FF2B5EF4-FFF2-40B4-BE49-F238E27FC236}">
                  <a16:creationId xmlns:a16="http://schemas.microsoft.com/office/drawing/2014/main" id="{E211A38B-8D35-4DAE-8F56-5A2F9E60840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-216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1" name="Line 27">
              <a:extLst>
                <a:ext uri="{FF2B5EF4-FFF2-40B4-BE49-F238E27FC236}">
                  <a16:creationId xmlns:a16="http://schemas.microsoft.com/office/drawing/2014/main" id="{94DAA3BB-E124-4734-B2CE-74B51B9D18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2" name="Line 28">
              <a:extLst>
                <a:ext uri="{FF2B5EF4-FFF2-40B4-BE49-F238E27FC236}">
                  <a16:creationId xmlns:a16="http://schemas.microsoft.com/office/drawing/2014/main" id="{21DBA72A-0450-45BF-8FAE-97B3BF98A7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3" name="Line 29">
              <a:extLst>
                <a:ext uri="{FF2B5EF4-FFF2-40B4-BE49-F238E27FC236}">
                  <a16:creationId xmlns:a16="http://schemas.microsoft.com/office/drawing/2014/main" id="{FB4AF936-A904-45B8-AA4E-FC05DE87B5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84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id="{74235F4E-57AD-4A38-9DF3-933ADDC53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81200"/>
            <a:ext cx="91440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8915400" algn="r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915400" algn="r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9154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EAEAEA"/>
                </a:solidFill>
              </a:rPr>
              <a:t>Michigan and Detroit Neighborhoods</a:t>
            </a:r>
          </a:p>
          <a:p>
            <a:pPr algn="ctr" eaLnBrk="1" hangingPunct="1">
              <a:spcBef>
                <a:spcPts val="3600"/>
              </a:spcBef>
              <a:buFontTx/>
              <a:buNone/>
            </a:pPr>
            <a:r>
              <a:rPr lang="en-US" altLang="en-US" sz="2800" b="1">
                <a:solidFill>
                  <a:srgbClr val="EAEAEA"/>
                </a:solidFill>
              </a:rPr>
              <a:t>Prison Admissions &amp; Expenditures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EAEAEA"/>
                </a:solidFill>
              </a:rPr>
              <a:t>Children, Disconnected Youth, Unemployment</a:t>
            </a:r>
          </a:p>
        </p:txBody>
      </p:sp>
      <p:grpSp>
        <p:nvGrpSpPr>
          <p:cNvPr id="27651" name="Group 3">
            <a:extLst>
              <a:ext uri="{FF2B5EF4-FFF2-40B4-BE49-F238E27FC236}">
                <a16:creationId xmlns:a16="http://schemas.microsoft.com/office/drawing/2014/main" id="{1651524D-54F4-4ACC-A01F-DACBEF141F8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3525" cy="6858000"/>
            <a:chOff x="0" y="0"/>
            <a:chExt cx="5766" cy="4320"/>
          </a:xfrm>
        </p:grpSpPr>
        <p:sp>
          <p:nvSpPr>
            <p:cNvPr id="27652" name="Rectangle 4">
              <a:extLst>
                <a:ext uri="{FF2B5EF4-FFF2-40B4-BE49-F238E27FC236}">
                  <a16:creationId xmlns:a16="http://schemas.microsoft.com/office/drawing/2014/main" id="{AF3A0CBC-70EB-4175-939F-34DC7EA75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984"/>
              <a:ext cx="5760" cy="336"/>
            </a:xfrm>
            <a:prstGeom prst="rect">
              <a:avLst/>
            </a:prstGeom>
            <a:gradFill rotWithShape="1">
              <a:gsLst>
                <a:gs pos="0">
                  <a:srgbClr val="4D4D4D"/>
                </a:gs>
                <a:gs pos="100000">
                  <a:srgbClr val="A8A8A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DDDDDD"/>
                </a:solidFill>
              </a:endParaRPr>
            </a:p>
          </p:txBody>
        </p:sp>
        <p:pic>
          <p:nvPicPr>
            <p:cNvPr id="27653" name="Picture 5" descr="jmc_logo_transparent_gray">
              <a:extLst>
                <a:ext uri="{FF2B5EF4-FFF2-40B4-BE49-F238E27FC236}">
                  <a16:creationId xmlns:a16="http://schemas.microsoft.com/office/drawing/2014/main" id="{92BE665F-4F28-48D1-9B07-1AA39CC897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51"/>
              <a:ext cx="10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4" name="Text Box 6">
              <a:extLst>
                <a:ext uri="{FF2B5EF4-FFF2-40B4-BE49-F238E27FC236}">
                  <a16:creationId xmlns:a16="http://schemas.microsoft.com/office/drawing/2014/main" id="{EBC2C115-3305-4336-8760-F053EB0C2B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984"/>
              <a:ext cx="17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www.justicemapping.org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Office Tel:  347.223.2598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Fax:  718.638.2814</a:t>
              </a:r>
            </a:p>
          </p:txBody>
        </p:sp>
        <p:sp>
          <p:nvSpPr>
            <p:cNvPr id="27655" name="Line 7">
              <a:extLst>
                <a:ext uri="{FF2B5EF4-FFF2-40B4-BE49-F238E27FC236}">
                  <a16:creationId xmlns:a16="http://schemas.microsoft.com/office/drawing/2014/main" id="{A63F552C-0B18-4A24-8724-4740180E6F7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60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6" name="Line 8">
              <a:extLst>
                <a:ext uri="{FF2B5EF4-FFF2-40B4-BE49-F238E27FC236}">
                  <a16:creationId xmlns:a16="http://schemas.microsoft.com/office/drawing/2014/main" id="{5EAA2DB3-1F28-49B6-84E1-34FEE96413A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-216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7" name="Line 9">
              <a:extLst>
                <a:ext uri="{FF2B5EF4-FFF2-40B4-BE49-F238E27FC236}">
                  <a16:creationId xmlns:a16="http://schemas.microsoft.com/office/drawing/2014/main" id="{97584561-B2BC-49CB-87BA-5D3796D3A4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Line 10">
              <a:extLst>
                <a:ext uri="{FF2B5EF4-FFF2-40B4-BE49-F238E27FC236}">
                  <a16:creationId xmlns:a16="http://schemas.microsoft.com/office/drawing/2014/main" id="{3113D4BD-4B61-4461-8049-A6AF401A6C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Line 11">
              <a:extLst>
                <a:ext uri="{FF2B5EF4-FFF2-40B4-BE49-F238E27FC236}">
                  <a16:creationId xmlns:a16="http://schemas.microsoft.com/office/drawing/2014/main" id="{A5BE97FF-17E5-4315-9C8D-701E09CECE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84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1081872E-E24F-4091-9B28-D80977487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0"/>
            <a:ext cx="2590800" cy="686435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5" name="Text Box 55">
            <a:extLst>
              <a:ext uri="{FF2B5EF4-FFF2-40B4-BE49-F238E27FC236}">
                <a16:creationId xmlns:a16="http://schemas.microsoft.com/office/drawing/2014/main" id="{2400FDE2-424F-4BF3-B6AC-591C1D02F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6553200" cy="106680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13716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C0C0"/>
                </a:solidFill>
                <a:latin typeface="Sylfaen" panose="010A0502050306030303" pitchFamily="18" charset="0"/>
              </a:rPr>
              <a:t>Admissions to Prison </a:t>
            </a:r>
            <a:r>
              <a:rPr lang="en-US" altLang="en-US" sz="2000" b="1">
                <a:solidFill>
                  <a:srgbClr val="C0C0C0"/>
                </a:solidFill>
                <a:latin typeface="Sylfaen" panose="010A0502050306030303" pitchFamily="18" charset="0"/>
              </a:rPr>
              <a:t>(2007)</a:t>
            </a:r>
          </a:p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altLang="en-US" sz="1600" b="1">
                <a:solidFill>
                  <a:srgbClr val="969696"/>
                </a:solidFill>
                <a:latin typeface="Sylfaen" panose="010A0502050306030303" pitchFamily="18" charset="0"/>
              </a:rPr>
              <a:t>Per 1000 Adults</a:t>
            </a:r>
          </a:p>
        </p:txBody>
      </p:sp>
      <p:sp>
        <p:nvSpPr>
          <p:cNvPr id="28676" name="Text Box 56">
            <a:extLst>
              <a:ext uri="{FF2B5EF4-FFF2-40B4-BE49-F238E27FC236}">
                <a16:creationId xmlns:a16="http://schemas.microsoft.com/office/drawing/2014/main" id="{C8F3527E-F509-4C89-A49E-6170A5605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0"/>
            <a:ext cx="2590800" cy="1069975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716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DDDDDD"/>
                </a:solidFill>
                <a:latin typeface="Sylfaen" panose="010A0502050306030303" pitchFamily="18" charset="0"/>
              </a:rPr>
              <a:t>Michigan</a:t>
            </a:r>
          </a:p>
          <a:p>
            <a:pPr algn="ctr" eaLnBrk="1" hangingPunct="1">
              <a:spcBef>
                <a:spcPct val="25000"/>
              </a:spcBef>
              <a:buFontTx/>
              <a:buNone/>
            </a:pPr>
            <a:r>
              <a:rPr lang="en-US" altLang="en-US" sz="1600" b="1">
                <a:solidFill>
                  <a:srgbClr val="B2B2B2"/>
                </a:solidFill>
                <a:latin typeface="Sylfaen" panose="010A0502050306030303" pitchFamily="18" charset="0"/>
              </a:rPr>
              <a:t>Counties</a:t>
            </a:r>
            <a:endParaRPr lang="en-US" altLang="en-US" sz="1600" b="1">
              <a:solidFill>
                <a:srgbClr val="B2B2B2"/>
              </a:solidFill>
            </a:endParaRPr>
          </a:p>
        </p:txBody>
      </p:sp>
      <p:sp>
        <p:nvSpPr>
          <p:cNvPr id="28677" name="Line 57">
            <a:extLst>
              <a:ext uri="{FF2B5EF4-FFF2-40B4-BE49-F238E27FC236}">
                <a16:creationId xmlns:a16="http://schemas.microsoft.com/office/drawing/2014/main" id="{74FF2DE3-51A8-440A-B768-BA7EE891E96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8" name="Line 60">
            <a:extLst>
              <a:ext uri="{FF2B5EF4-FFF2-40B4-BE49-F238E27FC236}">
                <a16:creationId xmlns:a16="http://schemas.microsoft.com/office/drawing/2014/main" id="{2920AC42-06CF-47B9-8305-F5EA8B222DEF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3124200" y="3429000"/>
            <a:ext cx="6858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9" name="Text Box 61">
            <a:extLst>
              <a:ext uri="{FF2B5EF4-FFF2-40B4-BE49-F238E27FC236}">
                <a16:creationId xmlns:a16="http://schemas.microsoft.com/office/drawing/2014/main" id="{F61EAB7A-2A43-473C-867E-580A0C015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553200"/>
            <a:ext cx="1447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rgbClr val="DDDDDD"/>
                </a:solidFill>
                <a:latin typeface="Franklin Gothic Medium Cond" panose="020B0606030402020204" pitchFamily="34" charset="0"/>
              </a:rPr>
              <a:t>JUSTICE</a:t>
            </a:r>
            <a:r>
              <a:rPr lang="en-US" altLang="en-US" sz="1200">
                <a:solidFill>
                  <a:srgbClr val="B2B2B2"/>
                </a:solidFill>
                <a:latin typeface="Franklin Gothic Medium Cond" panose="020B0606030402020204" pitchFamily="34" charset="0"/>
              </a:rPr>
              <a:t>MAPPING</a:t>
            </a:r>
            <a:r>
              <a:rPr lang="en-US" altLang="en-US" sz="1200">
                <a:solidFill>
                  <a:srgbClr val="B2B2B2"/>
                </a:solidFill>
                <a:latin typeface="Arial Narrow" panose="020B0606020202030204" pitchFamily="34" charset="0"/>
              </a:rPr>
              <a:t>                </a:t>
            </a:r>
            <a:endParaRPr lang="en-US" altLang="en-US" sz="1000">
              <a:solidFill>
                <a:srgbClr val="B2B2B2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8680" name="Line 62">
            <a:extLst>
              <a:ext uri="{FF2B5EF4-FFF2-40B4-BE49-F238E27FC236}">
                <a16:creationId xmlns:a16="http://schemas.microsoft.com/office/drawing/2014/main" id="{892DF3B7-4167-40A3-9E21-5739FFC7450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1" name="Line 63">
            <a:extLst>
              <a:ext uri="{FF2B5EF4-FFF2-40B4-BE49-F238E27FC236}">
                <a16:creationId xmlns:a16="http://schemas.microsoft.com/office/drawing/2014/main" id="{9644AC55-41BA-491B-AF04-6099FC5D6402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5715000" y="3429000"/>
            <a:ext cx="6858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2" name="Line 64">
            <a:extLst>
              <a:ext uri="{FF2B5EF4-FFF2-40B4-BE49-F238E27FC236}">
                <a16:creationId xmlns:a16="http://schemas.microsoft.com/office/drawing/2014/main" id="{3A7F969F-4936-4012-A659-443033F6D07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3" name="Line 65">
            <a:extLst>
              <a:ext uri="{FF2B5EF4-FFF2-40B4-BE49-F238E27FC236}">
                <a16:creationId xmlns:a16="http://schemas.microsoft.com/office/drawing/2014/main" id="{7B6879C7-8425-4640-A91A-21EF912202BB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-3416300" y="3429000"/>
            <a:ext cx="6858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684" name="Picture 67" descr="map2a_mi_prison_admissions_cnty [Converted] copy">
            <a:extLst>
              <a:ext uri="{FF2B5EF4-FFF2-40B4-BE49-F238E27FC236}">
                <a16:creationId xmlns:a16="http://schemas.microsoft.com/office/drawing/2014/main" id="{745FCF63-9C26-43DC-A20F-8399F8054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8" b="6007"/>
          <a:stretch>
            <a:fillRect/>
          </a:stretch>
        </p:blipFill>
        <p:spPr bwMode="auto">
          <a:xfrm>
            <a:off x="685800" y="1733550"/>
            <a:ext cx="4862513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5" name="Text Box 123">
            <a:extLst>
              <a:ext uri="{FF2B5EF4-FFF2-40B4-BE49-F238E27FC236}">
                <a16:creationId xmlns:a16="http://schemas.microsoft.com/office/drawing/2014/main" id="{0C80F0B7-7CFB-4B46-A8E7-2D27D0392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1614488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DDDDDD"/>
                </a:solidFill>
                <a:latin typeface="Gill Sans MT" panose="020B0502020104020203" pitchFamily="34" charset="0"/>
              </a:rPr>
              <a:t>Counties*</a:t>
            </a:r>
          </a:p>
        </p:txBody>
      </p:sp>
      <p:graphicFrame>
        <p:nvGraphicFramePr>
          <p:cNvPr id="3300" name="Group 228">
            <a:extLst>
              <a:ext uri="{FF2B5EF4-FFF2-40B4-BE49-F238E27FC236}">
                <a16:creationId xmlns:a16="http://schemas.microsoft.com/office/drawing/2014/main" id="{522CB538-64E5-4606-B6D0-76FD91920D83}"/>
              </a:ext>
            </a:extLst>
          </p:cNvPr>
          <p:cNvGraphicFramePr>
            <a:graphicFrameLocks noGrp="1"/>
          </p:cNvGraphicFramePr>
          <p:nvPr/>
        </p:nvGraphicFramePr>
        <p:xfrm>
          <a:off x="6629400" y="2011363"/>
          <a:ext cx="2438401" cy="3192463"/>
        </p:xfrm>
        <a:graphic>
          <a:graphicData uri="http://schemas.openxmlformats.org/drawingml/2006/table">
            <a:tbl>
              <a:tblPr/>
              <a:tblGrid>
                <a:gridCol w="838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Counties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Prison Admissions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Admissions per 1000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Muskegon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380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4.3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Berrien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301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3.8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Wayne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</a:rPr>
                        <a:t>3,692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3.6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Kalkaska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3.4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</a:rPr>
                        <a:t>Jackson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</a:rPr>
                        <a:t>277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</a:rPr>
                        <a:t>3.3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Saginaw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335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3.3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Roscommon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32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3.1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Calhoun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206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3.0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Otsego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2.8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Kent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886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2.8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State Total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Gill Sans MT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11,164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2.1</a:t>
                      </a: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8740" name="Text Box 190">
            <a:extLst>
              <a:ext uri="{FF2B5EF4-FFF2-40B4-BE49-F238E27FC236}">
                <a16:creationId xmlns:a16="http://schemas.microsoft.com/office/drawing/2014/main" id="{16D1ED00-8F28-492D-B4FB-8F1E89940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334000"/>
            <a:ext cx="2133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00">
                <a:solidFill>
                  <a:srgbClr val="DDDDDD"/>
                </a:solidFill>
                <a:latin typeface="Gill Sans MT" panose="020B0502020104020203" pitchFamily="34" charset="0"/>
              </a:rPr>
              <a:t>*Counties with admission rates &gt; 2.4 per 1000</a:t>
            </a:r>
          </a:p>
        </p:txBody>
      </p:sp>
      <p:sp>
        <p:nvSpPr>
          <p:cNvPr id="28741" name="Text Box 229">
            <a:extLst>
              <a:ext uri="{FF2B5EF4-FFF2-40B4-BE49-F238E27FC236}">
                <a16:creationId xmlns:a16="http://schemas.microsoft.com/office/drawing/2014/main" id="{519051E9-378C-471F-90FC-1333DB836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9200"/>
            <a:ext cx="6553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 rIns="4572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C0C0"/>
                </a:solidFill>
                <a:latin typeface="Gill Sans MT" panose="020B0502020104020203" pitchFamily="34" charset="0"/>
              </a:rPr>
              <a:t>Residents of Wayne County account for one-third (33%) of all admissions to state prison.</a:t>
            </a:r>
          </a:p>
        </p:txBody>
      </p:sp>
      <p:sp>
        <p:nvSpPr>
          <p:cNvPr id="28742" name="Oval 80">
            <a:extLst>
              <a:ext uri="{FF2B5EF4-FFF2-40B4-BE49-F238E27FC236}">
                <a16:creationId xmlns:a16="http://schemas.microsoft.com/office/drawing/2014/main" id="{3399BE8C-C658-485D-8BBB-44BBD825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2971800"/>
            <a:ext cx="609600" cy="381000"/>
          </a:xfrm>
          <a:prstGeom prst="ellipse">
            <a:avLst/>
          </a:prstGeom>
          <a:noFill/>
          <a:ln w="2857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7" descr="map12_wayne_prison_admissions_blkgrp_wTowns [Converted] copy">
            <a:extLst>
              <a:ext uri="{FF2B5EF4-FFF2-40B4-BE49-F238E27FC236}">
                <a16:creationId xmlns:a16="http://schemas.microsoft.com/office/drawing/2014/main" id="{0A05EFC3-04EB-4A7B-96BA-27BB7D827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905000"/>
            <a:ext cx="651510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>
            <a:extLst>
              <a:ext uri="{FF2B5EF4-FFF2-40B4-BE49-F238E27FC236}">
                <a16:creationId xmlns:a16="http://schemas.microsoft.com/office/drawing/2014/main" id="{E4C67B5F-D872-44A4-A2F6-63A94B46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0"/>
            <a:ext cx="2590800" cy="686435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00" name="Text Box 46">
            <a:extLst>
              <a:ext uri="{FF2B5EF4-FFF2-40B4-BE49-F238E27FC236}">
                <a16:creationId xmlns:a16="http://schemas.microsoft.com/office/drawing/2014/main" id="{BBC3FE69-78FF-4DB0-B3A4-8960384B6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6553200" cy="106680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13716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C0C0"/>
                </a:solidFill>
                <a:latin typeface="Sylfaen" panose="010A0502050306030303" pitchFamily="18" charset="0"/>
              </a:rPr>
              <a:t>Admissions to Prison </a:t>
            </a:r>
            <a:r>
              <a:rPr lang="en-US" altLang="en-US" sz="2000" b="1">
                <a:solidFill>
                  <a:srgbClr val="C0C0C0"/>
                </a:solidFill>
                <a:latin typeface="Sylfaen" panose="010A0502050306030303" pitchFamily="18" charset="0"/>
              </a:rPr>
              <a:t>(2007)</a:t>
            </a:r>
          </a:p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altLang="en-US" sz="1600" b="1">
                <a:solidFill>
                  <a:srgbClr val="969696"/>
                </a:solidFill>
                <a:latin typeface="Sylfaen" panose="010A0502050306030303" pitchFamily="18" charset="0"/>
              </a:rPr>
              <a:t>Per 1000 Adults</a:t>
            </a:r>
          </a:p>
        </p:txBody>
      </p:sp>
      <p:sp>
        <p:nvSpPr>
          <p:cNvPr id="29701" name="Text Box 47">
            <a:extLst>
              <a:ext uri="{FF2B5EF4-FFF2-40B4-BE49-F238E27FC236}">
                <a16:creationId xmlns:a16="http://schemas.microsoft.com/office/drawing/2014/main" id="{F975F241-B7EF-46AC-AD54-CD75656FA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0"/>
            <a:ext cx="2590800" cy="1069975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716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DDDDDD"/>
                </a:solidFill>
                <a:latin typeface="Sylfaen" panose="010A0502050306030303" pitchFamily="18" charset="0"/>
              </a:rPr>
              <a:t>Wayne County</a:t>
            </a:r>
          </a:p>
          <a:p>
            <a:pPr algn="ctr" eaLnBrk="1" hangingPunct="1">
              <a:spcBef>
                <a:spcPct val="25000"/>
              </a:spcBef>
              <a:buFontTx/>
              <a:buNone/>
            </a:pPr>
            <a:r>
              <a:rPr lang="en-US" altLang="en-US" sz="1600" b="1">
                <a:solidFill>
                  <a:srgbClr val="B2B2B2"/>
                </a:solidFill>
                <a:latin typeface="Sylfaen" panose="010A0502050306030303" pitchFamily="18" charset="0"/>
              </a:rPr>
              <a:t>Block-Groups with</a:t>
            </a:r>
          </a:p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en-US" altLang="en-US" sz="1600" b="1">
                <a:solidFill>
                  <a:srgbClr val="B2B2B2"/>
                </a:solidFill>
                <a:latin typeface="Sylfaen" panose="010A0502050306030303" pitchFamily="18" charset="0"/>
              </a:rPr>
              <a:t>City Boundaries</a:t>
            </a:r>
            <a:endParaRPr lang="en-US" altLang="en-US" sz="1600" b="1">
              <a:solidFill>
                <a:srgbClr val="B2B2B2"/>
              </a:solidFill>
            </a:endParaRPr>
          </a:p>
        </p:txBody>
      </p:sp>
      <p:sp>
        <p:nvSpPr>
          <p:cNvPr id="29702" name="Line 48">
            <a:extLst>
              <a:ext uri="{FF2B5EF4-FFF2-40B4-BE49-F238E27FC236}">
                <a16:creationId xmlns:a16="http://schemas.microsoft.com/office/drawing/2014/main" id="{3A08F10B-CED8-4F21-AEFE-5E1701A64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3" name="Text Box 51">
            <a:extLst>
              <a:ext uri="{FF2B5EF4-FFF2-40B4-BE49-F238E27FC236}">
                <a16:creationId xmlns:a16="http://schemas.microsoft.com/office/drawing/2014/main" id="{BF2EE13D-1908-41E0-B4B9-740757E5F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553200"/>
            <a:ext cx="1447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rgbClr val="DDDDDD"/>
                </a:solidFill>
                <a:latin typeface="Franklin Gothic Medium Cond" panose="020B0606030402020204" pitchFamily="34" charset="0"/>
              </a:rPr>
              <a:t>JUSTICE</a:t>
            </a:r>
            <a:r>
              <a:rPr lang="en-US" altLang="en-US" sz="1200">
                <a:solidFill>
                  <a:srgbClr val="B2B2B2"/>
                </a:solidFill>
                <a:latin typeface="Franklin Gothic Medium Cond" panose="020B0606030402020204" pitchFamily="34" charset="0"/>
              </a:rPr>
              <a:t>MAPPING</a:t>
            </a:r>
            <a:r>
              <a:rPr lang="en-US" altLang="en-US" sz="1200">
                <a:solidFill>
                  <a:srgbClr val="B2B2B2"/>
                </a:solidFill>
                <a:latin typeface="Arial Narrow" panose="020B0606020202030204" pitchFamily="34" charset="0"/>
              </a:rPr>
              <a:t>                </a:t>
            </a:r>
            <a:endParaRPr lang="en-US" altLang="en-US" sz="1000">
              <a:solidFill>
                <a:srgbClr val="B2B2B2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9704" name="Line 52">
            <a:extLst>
              <a:ext uri="{FF2B5EF4-FFF2-40B4-BE49-F238E27FC236}">
                <a16:creationId xmlns:a16="http://schemas.microsoft.com/office/drawing/2014/main" id="{B8A14BDD-4AE3-4BA1-92E6-911D43C46D7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5" name="Line 53">
            <a:extLst>
              <a:ext uri="{FF2B5EF4-FFF2-40B4-BE49-F238E27FC236}">
                <a16:creationId xmlns:a16="http://schemas.microsoft.com/office/drawing/2014/main" id="{60F4FC8D-9884-45E2-BCA5-FAF3F3E8CC4E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5715000" y="3429000"/>
            <a:ext cx="6858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6" name="Freeform 58">
            <a:extLst>
              <a:ext uri="{FF2B5EF4-FFF2-40B4-BE49-F238E27FC236}">
                <a16:creationId xmlns:a16="http://schemas.microsoft.com/office/drawing/2014/main" id="{349289A2-C845-4009-BE2D-5A1072A1A918}"/>
              </a:ext>
            </a:extLst>
          </p:cNvPr>
          <p:cNvSpPr>
            <a:spLocks/>
          </p:cNvSpPr>
          <p:nvPr/>
        </p:nvSpPr>
        <p:spPr bwMode="auto">
          <a:xfrm>
            <a:off x="5670550" y="1090613"/>
            <a:ext cx="857250" cy="844550"/>
          </a:xfrm>
          <a:custGeom>
            <a:avLst/>
            <a:gdLst>
              <a:gd name="T0" fmla="*/ 2147483646 w 540"/>
              <a:gd name="T1" fmla="*/ 2147483646 h 532"/>
              <a:gd name="T2" fmla="*/ 2147483646 w 540"/>
              <a:gd name="T3" fmla="*/ 2147483646 h 532"/>
              <a:gd name="T4" fmla="*/ 2147483646 w 540"/>
              <a:gd name="T5" fmla="*/ 2147483646 h 532"/>
              <a:gd name="T6" fmla="*/ 2147483646 w 540"/>
              <a:gd name="T7" fmla="*/ 2147483646 h 532"/>
              <a:gd name="T8" fmla="*/ 2147483646 w 540"/>
              <a:gd name="T9" fmla="*/ 2147483646 h 532"/>
              <a:gd name="T10" fmla="*/ 2147483646 w 540"/>
              <a:gd name="T11" fmla="*/ 2147483646 h 532"/>
              <a:gd name="T12" fmla="*/ 2147483646 w 540"/>
              <a:gd name="T13" fmla="*/ 2147483646 h 532"/>
              <a:gd name="T14" fmla="*/ 2147483646 w 540"/>
              <a:gd name="T15" fmla="*/ 2147483646 h 532"/>
              <a:gd name="T16" fmla="*/ 2147483646 w 540"/>
              <a:gd name="T17" fmla="*/ 2147483646 h 532"/>
              <a:gd name="T18" fmla="*/ 2147483646 w 540"/>
              <a:gd name="T19" fmla="*/ 2147483646 h 532"/>
              <a:gd name="T20" fmla="*/ 2147483646 w 540"/>
              <a:gd name="T21" fmla="*/ 2147483646 h 532"/>
              <a:gd name="T22" fmla="*/ 2147483646 w 540"/>
              <a:gd name="T23" fmla="*/ 2147483646 h 532"/>
              <a:gd name="T24" fmla="*/ 2147483646 w 540"/>
              <a:gd name="T25" fmla="*/ 2147483646 h 532"/>
              <a:gd name="T26" fmla="*/ 2147483646 w 540"/>
              <a:gd name="T27" fmla="*/ 2147483646 h 532"/>
              <a:gd name="T28" fmla="*/ 2147483646 w 540"/>
              <a:gd name="T29" fmla="*/ 2147483646 h 532"/>
              <a:gd name="T30" fmla="*/ 2147483646 w 540"/>
              <a:gd name="T31" fmla="*/ 2147483646 h 532"/>
              <a:gd name="T32" fmla="*/ 2147483646 w 540"/>
              <a:gd name="T33" fmla="*/ 2147483646 h 532"/>
              <a:gd name="T34" fmla="*/ 2147483646 w 540"/>
              <a:gd name="T35" fmla="*/ 0 h 53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40"/>
              <a:gd name="T55" fmla="*/ 0 h 532"/>
              <a:gd name="T56" fmla="*/ 540 w 540"/>
              <a:gd name="T57" fmla="*/ 532 h 53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40" h="532">
                <a:moveTo>
                  <a:pt x="535" y="3"/>
                </a:moveTo>
                <a:cubicBezTo>
                  <a:pt x="500" y="15"/>
                  <a:pt x="494" y="27"/>
                  <a:pt x="452" y="41"/>
                </a:cubicBezTo>
                <a:cubicBezTo>
                  <a:pt x="436" y="64"/>
                  <a:pt x="410" y="83"/>
                  <a:pt x="386" y="99"/>
                </a:cubicBezTo>
                <a:cubicBezTo>
                  <a:pt x="383" y="108"/>
                  <a:pt x="375" y="117"/>
                  <a:pt x="368" y="123"/>
                </a:cubicBezTo>
                <a:cubicBezTo>
                  <a:pt x="363" y="128"/>
                  <a:pt x="354" y="137"/>
                  <a:pt x="354" y="137"/>
                </a:cubicBezTo>
                <a:cubicBezTo>
                  <a:pt x="347" y="148"/>
                  <a:pt x="337" y="160"/>
                  <a:pt x="326" y="167"/>
                </a:cubicBezTo>
                <a:cubicBezTo>
                  <a:pt x="322" y="179"/>
                  <a:pt x="311" y="186"/>
                  <a:pt x="306" y="197"/>
                </a:cubicBezTo>
                <a:cubicBezTo>
                  <a:pt x="297" y="215"/>
                  <a:pt x="271" y="246"/>
                  <a:pt x="260" y="263"/>
                </a:cubicBezTo>
                <a:cubicBezTo>
                  <a:pt x="226" y="297"/>
                  <a:pt x="174" y="311"/>
                  <a:pt x="146" y="335"/>
                </a:cubicBezTo>
                <a:cubicBezTo>
                  <a:pt x="117" y="358"/>
                  <a:pt x="101" y="378"/>
                  <a:pt x="88" y="399"/>
                </a:cubicBezTo>
                <a:cubicBezTo>
                  <a:pt x="57" y="438"/>
                  <a:pt x="72" y="441"/>
                  <a:pt x="68" y="459"/>
                </a:cubicBezTo>
                <a:cubicBezTo>
                  <a:pt x="64" y="477"/>
                  <a:pt x="48" y="497"/>
                  <a:pt x="64" y="507"/>
                </a:cubicBezTo>
                <a:cubicBezTo>
                  <a:pt x="0" y="511"/>
                  <a:pt x="175" y="518"/>
                  <a:pt x="164" y="519"/>
                </a:cubicBezTo>
                <a:cubicBezTo>
                  <a:pt x="180" y="524"/>
                  <a:pt x="240" y="520"/>
                  <a:pt x="256" y="525"/>
                </a:cubicBezTo>
                <a:cubicBezTo>
                  <a:pt x="235" y="532"/>
                  <a:pt x="220" y="511"/>
                  <a:pt x="234" y="521"/>
                </a:cubicBezTo>
                <a:cubicBezTo>
                  <a:pt x="252" y="517"/>
                  <a:pt x="219" y="530"/>
                  <a:pt x="272" y="525"/>
                </a:cubicBezTo>
                <a:lnTo>
                  <a:pt x="540" y="525"/>
                </a:lnTo>
                <a:lnTo>
                  <a:pt x="538" y="0"/>
                </a:lnTo>
              </a:path>
            </a:pathLst>
          </a:custGeom>
          <a:solidFill>
            <a:srgbClr val="292929"/>
          </a:solidFill>
          <a:ln w="9525">
            <a:solidFill>
              <a:srgbClr val="1C1C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7" name="Line 59">
            <a:extLst>
              <a:ext uri="{FF2B5EF4-FFF2-40B4-BE49-F238E27FC236}">
                <a16:creationId xmlns:a16="http://schemas.microsoft.com/office/drawing/2014/main" id="{21B3454D-30F6-41B5-A33B-FBCC49FDE3E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38600" y="1066800"/>
            <a:ext cx="76200" cy="838200"/>
          </a:xfrm>
          <a:prstGeom prst="line">
            <a:avLst/>
          </a:prstGeom>
          <a:noFill/>
          <a:ln w="9525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8" name="Line 50">
            <a:extLst>
              <a:ext uri="{FF2B5EF4-FFF2-40B4-BE49-F238E27FC236}">
                <a16:creationId xmlns:a16="http://schemas.microsoft.com/office/drawing/2014/main" id="{C2A4ACD1-CEE7-42A1-9E5C-32AE064E474A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3124200" y="3429000"/>
            <a:ext cx="6858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9" name="Line 54">
            <a:extLst>
              <a:ext uri="{FF2B5EF4-FFF2-40B4-BE49-F238E27FC236}">
                <a16:creationId xmlns:a16="http://schemas.microsoft.com/office/drawing/2014/main" id="{58C2E25F-0CEA-4B1E-B914-8390DCD6466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0" name="Line 55">
            <a:extLst>
              <a:ext uri="{FF2B5EF4-FFF2-40B4-BE49-F238E27FC236}">
                <a16:creationId xmlns:a16="http://schemas.microsoft.com/office/drawing/2014/main" id="{F51440CA-8B59-4BBE-8BAB-A64914117359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-3416300" y="3429000"/>
            <a:ext cx="6858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1" name="Text Box 60">
            <a:extLst>
              <a:ext uri="{FF2B5EF4-FFF2-40B4-BE49-F238E27FC236}">
                <a16:creationId xmlns:a16="http://schemas.microsoft.com/office/drawing/2014/main" id="{AFFEE160-C32A-4EAE-BFF7-0BF03DE1F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1822450"/>
            <a:ext cx="2133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DDDDDD"/>
                </a:solidFill>
                <a:latin typeface="Gill Sans MT" panose="020B0502020104020203" pitchFamily="34" charset="0"/>
              </a:rPr>
              <a:t>Cities &amp; Towns*</a:t>
            </a:r>
          </a:p>
        </p:txBody>
      </p:sp>
      <p:graphicFrame>
        <p:nvGraphicFramePr>
          <p:cNvPr id="14473" name="Group 137">
            <a:extLst>
              <a:ext uri="{FF2B5EF4-FFF2-40B4-BE49-F238E27FC236}">
                <a16:creationId xmlns:a16="http://schemas.microsoft.com/office/drawing/2014/main" id="{5FC7887C-0C67-44DF-A07C-C7063261F9E4}"/>
              </a:ext>
            </a:extLst>
          </p:cNvPr>
          <p:cNvGraphicFramePr>
            <a:graphicFrameLocks noGrp="1"/>
          </p:cNvGraphicFramePr>
          <p:nvPr/>
        </p:nvGraphicFramePr>
        <p:xfrm>
          <a:off x="6705600" y="2279650"/>
          <a:ext cx="2286000" cy="3905251"/>
        </p:xfrm>
        <a:graphic>
          <a:graphicData uri="http://schemas.openxmlformats.org/drawingml/2006/table">
            <a:tbl>
              <a:tblPr/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6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3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163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City or Town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Prison Admissions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Admissions    per 1000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0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Highland Park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53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7.4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2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Ecorse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37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7.1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2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Detroit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2891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6.6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2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Inkster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79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5.4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0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River Rouge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18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4.4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0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Melvindale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19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3.5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0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Harper Woods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16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2.4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0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Lincoln Park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45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2.3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92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Romulus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29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2.2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92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</a:rPr>
                        <a:t>Wayne</a:t>
                      </a:r>
                    </a:p>
                  </a:txBody>
                  <a:tcPr marT="42876" marB="4287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</a:rPr>
                        <a:t>21</a:t>
                      </a:r>
                    </a:p>
                  </a:txBody>
                  <a:tcPr marT="42876" marB="428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</a:rPr>
                        <a:t>2.1</a:t>
                      </a:r>
                    </a:p>
                  </a:txBody>
                  <a:tcPr marT="42876" marB="428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92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Taylor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66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2.1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30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County Total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3626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3.8</a:t>
                      </a: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2876" marB="428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9770" name="Text Box 115">
            <a:extLst>
              <a:ext uri="{FF2B5EF4-FFF2-40B4-BE49-F238E27FC236}">
                <a16:creationId xmlns:a16="http://schemas.microsoft.com/office/drawing/2014/main" id="{FE1AC965-EF3E-4812-9F3F-BA98B27FE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371600"/>
            <a:ext cx="487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C0C0C0"/>
                </a:solidFill>
                <a:latin typeface="Gill Sans MT" panose="020B0502020104020203" pitchFamily="34" charset="0"/>
              </a:rPr>
              <a:t>Although it accounts for only 46% of Wayne County’s adult population, Detroit accounts for 80% of people sent to prison from the County.</a:t>
            </a:r>
          </a:p>
        </p:txBody>
      </p:sp>
      <p:sp>
        <p:nvSpPr>
          <p:cNvPr id="29771" name="Text Box 138">
            <a:extLst>
              <a:ext uri="{FF2B5EF4-FFF2-40B4-BE49-F238E27FC236}">
                <a16:creationId xmlns:a16="http://schemas.microsoft.com/office/drawing/2014/main" id="{B5D3E38A-6B30-4B37-B0FE-1F490E142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172200"/>
            <a:ext cx="213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00">
                <a:solidFill>
                  <a:srgbClr val="DDDDDD"/>
                </a:solidFill>
                <a:latin typeface="Gill Sans MT" panose="020B0502020104020203" pitchFamily="34" charset="0"/>
              </a:rPr>
              <a:t>*Cities and Towns with annual imprisonment rates of at least 2.0 per 1000</a:t>
            </a: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6" descr="map2a_detroit_prison_admissions_blkgrp [Converted] copy">
            <a:extLst>
              <a:ext uri="{FF2B5EF4-FFF2-40B4-BE49-F238E27FC236}">
                <a16:creationId xmlns:a16="http://schemas.microsoft.com/office/drawing/2014/main" id="{2FD354A1-C512-43F8-A7B4-C7C997BD3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958975"/>
            <a:ext cx="651510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">
            <a:extLst>
              <a:ext uri="{FF2B5EF4-FFF2-40B4-BE49-F238E27FC236}">
                <a16:creationId xmlns:a16="http://schemas.microsoft.com/office/drawing/2014/main" id="{5FFE70C6-295C-4860-8B1E-148A4F7DD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0"/>
            <a:ext cx="2590800" cy="686435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4" name="Text Box 45">
            <a:extLst>
              <a:ext uri="{FF2B5EF4-FFF2-40B4-BE49-F238E27FC236}">
                <a16:creationId xmlns:a16="http://schemas.microsoft.com/office/drawing/2014/main" id="{68B18531-911E-4CB8-B0C1-B3439B78F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086100"/>
            <a:ext cx="2133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DDDDDD"/>
                </a:solidFill>
                <a:latin typeface="Gill Sans MT" panose="020B0502020104020203" pitchFamily="34" charset="0"/>
              </a:rPr>
              <a:t>Neighborhood Clusters</a:t>
            </a:r>
          </a:p>
        </p:txBody>
      </p:sp>
      <p:sp>
        <p:nvSpPr>
          <p:cNvPr id="30725" name="Text Box 46">
            <a:extLst>
              <a:ext uri="{FF2B5EF4-FFF2-40B4-BE49-F238E27FC236}">
                <a16:creationId xmlns:a16="http://schemas.microsoft.com/office/drawing/2014/main" id="{93AD8441-D6F1-4504-BBD0-8DC16ED8F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6553200" cy="106680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13716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C0C0"/>
                </a:solidFill>
                <a:latin typeface="Sylfaen" panose="010A0502050306030303" pitchFamily="18" charset="0"/>
              </a:rPr>
              <a:t>Admissions to Prison </a:t>
            </a:r>
            <a:r>
              <a:rPr lang="en-US" altLang="en-US" sz="2000" b="1">
                <a:solidFill>
                  <a:srgbClr val="C0C0C0"/>
                </a:solidFill>
                <a:latin typeface="Sylfaen" panose="010A0502050306030303" pitchFamily="18" charset="0"/>
              </a:rPr>
              <a:t>(2007)</a:t>
            </a:r>
          </a:p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altLang="en-US" sz="1600" b="1">
                <a:solidFill>
                  <a:srgbClr val="969696"/>
                </a:solidFill>
                <a:latin typeface="Sylfaen" panose="010A0502050306030303" pitchFamily="18" charset="0"/>
              </a:rPr>
              <a:t>Per 1000 Adults</a:t>
            </a:r>
          </a:p>
        </p:txBody>
      </p:sp>
      <p:sp>
        <p:nvSpPr>
          <p:cNvPr id="30726" name="Text Box 47">
            <a:extLst>
              <a:ext uri="{FF2B5EF4-FFF2-40B4-BE49-F238E27FC236}">
                <a16:creationId xmlns:a16="http://schemas.microsoft.com/office/drawing/2014/main" id="{F467E378-9451-4966-B80B-B2F0CAF9E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0"/>
            <a:ext cx="2590800" cy="1069975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716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DDDDDD"/>
                </a:solidFill>
                <a:latin typeface="Sylfaen" panose="010A0502050306030303" pitchFamily="18" charset="0"/>
              </a:rPr>
              <a:t>Detroit</a:t>
            </a:r>
          </a:p>
          <a:p>
            <a:pPr algn="ctr" eaLnBrk="1" hangingPunct="1">
              <a:spcBef>
                <a:spcPct val="25000"/>
              </a:spcBef>
              <a:buFontTx/>
              <a:buNone/>
            </a:pPr>
            <a:r>
              <a:rPr lang="en-US" altLang="en-US" sz="1600" b="1">
                <a:solidFill>
                  <a:srgbClr val="B2B2B2"/>
                </a:solidFill>
                <a:latin typeface="Sylfaen" panose="010A0502050306030303" pitchFamily="18" charset="0"/>
              </a:rPr>
              <a:t>Block-Groups with</a:t>
            </a:r>
          </a:p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en-US" altLang="en-US" sz="1600" b="1">
                <a:solidFill>
                  <a:srgbClr val="B2B2B2"/>
                </a:solidFill>
                <a:latin typeface="Sylfaen" panose="010A0502050306030303" pitchFamily="18" charset="0"/>
              </a:rPr>
              <a:t>Neighborhood Boundaries</a:t>
            </a:r>
            <a:endParaRPr lang="en-US" altLang="en-US" sz="1600" b="1">
              <a:solidFill>
                <a:srgbClr val="B2B2B2"/>
              </a:solidFill>
            </a:endParaRPr>
          </a:p>
        </p:txBody>
      </p:sp>
      <p:sp>
        <p:nvSpPr>
          <p:cNvPr id="30727" name="Text Box 51">
            <a:extLst>
              <a:ext uri="{FF2B5EF4-FFF2-40B4-BE49-F238E27FC236}">
                <a16:creationId xmlns:a16="http://schemas.microsoft.com/office/drawing/2014/main" id="{0AE7D670-3D80-4737-A9D0-2E4A14390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6507163"/>
            <a:ext cx="1752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rgbClr val="DDDDDD"/>
                </a:solidFill>
                <a:latin typeface="Franklin Gothic Medium Cond" panose="020B0606030402020204" pitchFamily="34" charset="0"/>
              </a:rPr>
              <a:t>JUSTICE</a:t>
            </a:r>
            <a:r>
              <a:rPr lang="en-US" altLang="en-US" sz="1200">
                <a:solidFill>
                  <a:srgbClr val="B2B2B2"/>
                </a:solidFill>
                <a:latin typeface="Franklin Gothic Medium Cond" panose="020B0606030402020204" pitchFamily="34" charset="0"/>
              </a:rPr>
              <a:t>MAPPING</a:t>
            </a:r>
            <a:r>
              <a:rPr lang="en-US" altLang="en-US" sz="1200">
                <a:solidFill>
                  <a:srgbClr val="B2B2B2"/>
                </a:solidFill>
                <a:latin typeface="Arial Narrow" panose="020B0606020202030204" pitchFamily="34" charset="0"/>
              </a:rPr>
              <a:t>                </a:t>
            </a:r>
            <a:endParaRPr lang="en-US" altLang="en-US" sz="1000">
              <a:solidFill>
                <a:srgbClr val="B2B2B2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0728" name="Line 52">
            <a:extLst>
              <a:ext uri="{FF2B5EF4-FFF2-40B4-BE49-F238E27FC236}">
                <a16:creationId xmlns:a16="http://schemas.microsoft.com/office/drawing/2014/main" id="{14BDC8F9-1806-46C3-B40E-D3E26BE259E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9" name="Line 53">
            <a:extLst>
              <a:ext uri="{FF2B5EF4-FFF2-40B4-BE49-F238E27FC236}">
                <a16:creationId xmlns:a16="http://schemas.microsoft.com/office/drawing/2014/main" id="{1AE0094A-EEDE-4F61-AABF-6E630FDDF967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5715000" y="3429000"/>
            <a:ext cx="6858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0" name="Line 50">
            <a:extLst>
              <a:ext uri="{FF2B5EF4-FFF2-40B4-BE49-F238E27FC236}">
                <a16:creationId xmlns:a16="http://schemas.microsoft.com/office/drawing/2014/main" id="{BEDCB5D5-AA34-4D59-8B82-532660E6A643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3124200" y="3429000"/>
            <a:ext cx="6858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1" name="Line 54">
            <a:extLst>
              <a:ext uri="{FF2B5EF4-FFF2-40B4-BE49-F238E27FC236}">
                <a16:creationId xmlns:a16="http://schemas.microsoft.com/office/drawing/2014/main" id="{120DDE1F-93DA-42AA-B331-410D87F7ABA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2" name="Freeform 57">
            <a:extLst>
              <a:ext uri="{FF2B5EF4-FFF2-40B4-BE49-F238E27FC236}">
                <a16:creationId xmlns:a16="http://schemas.microsoft.com/office/drawing/2014/main" id="{1F4090FF-63FD-4775-92DF-8623ABECAA3B}"/>
              </a:ext>
            </a:extLst>
          </p:cNvPr>
          <p:cNvSpPr>
            <a:spLocks/>
          </p:cNvSpPr>
          <p:nvPr/>
        </p:nvSpPr>
        <p:spPr bwMode="auto">
          <a:xfrm>
            <a:off x="5957888" y="1090613"/>
            <a:ext cx="566737" cy="881062"/>
          </a:xfrm>
          <a:custGeom>
            <a:avLst/>
            <a:gdLst>
              <a:gd name="T0" fmla="*/ 2147483646 w 357"/>
              <a:gd name="T1" fmla="*/ 2147483646 h 555"/>
              <a:gd name="T2" fmla="*/ 2147483646 w 357"/>
              <a:gd name="T3" fmla="*/ 2147483646 h 555"/>
              <a:gd name="T4" fmla="*/ 2147483646 w 357"/>
              <a:gd name="T5" fmla="*/ 2147483646 h 555"/>
              <a:gd name="T6" fmla="*/ 2147483646 w 357"/>
              <a:gd name="T7" fmla="*/ 2147483646 h 555"/>
              <a:gd name="T8" fmla="*/ 2147483646 w 357"/>
              <a:gd name="T9" fmla="*/ 2147483646 h 555"/>
              <a:gd name="T10" fmla="*/ 2147483646 w 357"/>
              <a:gd name="T11" fmla="*/ 2147483646 h 555"/>
              <a:gd name="T12" fmla="*/ 2147483646 w 357"/>
              <a:gd name="T13" fmla="*/ 2147483646 h 555"/>
              <a:gd name="T14" fmla="*/ 2147483646 w 357"/>
              <a:gd name="T15" fmla="*/ 2147483646 h 555"/>
              <a:gd name="T16" fmla="*/ 2147483646 w 357"/>
              <a:gd name="T17" fmla="*/ 2147483646 h 555"/>
              <a:gd name="T18" fmla="*/ 2147483646 w 357"/>
              <a:gd name="T19" fmla="*/ 2147483646 h 555"/>
              <a:gd name="T20" fmla="*/ 0 w 357"/>
              <a:gd name="T21" fmla="*/ 2147483646 h 555"/>
              <a:gd name="T22" fmla="*/ 2147483646 w 357"/>
              <a:gd name="T23" fmla="*/ 2147483646 h 555"/>
              <a:gd name="T24" fmla="*/ 2147483646 w 357"/>
              <a:gd name="T25" fmla="*/ 2147483646 h 555"/>
              <a:gd name="T26" fmla="*/ 2147483646 w 357"/>
              <a:gd name="T27" fmla="*/ 2147483646 h 555"/>
              <a:gd name="T28" fmla="*/ 2147483646 w 357"/>
              <a:gd name="T29" fmla="*/ 2147483646 h 555"/>
              <a:gd name="T30" fmla="*/ 2147483646 w 357"/>
              <a:gd name="T31" fmla="*/ 0 h 55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57"/>
              <a:gd name="T49" fmla="*/ 0 h 555"/>
              <a:gd name="T50" fmla="*/ 357 w 357"/>
              <a:gd name="T51" fmla="*/ 555 h 55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57" h="555">
                <a:moveTo>
                  <a:pt x="354" y="3"/>
                </a:moveTo>
                <a:cubicBezTo>
                  <a:pt x="319" y="15"/>
                  <a:pt x="313" y="27"/>
                  <a:pt x="271" y="41"/>
                </a:cubicBezTo>
                <a:cubicBezTo>
                  <a:pt x="255" y="64"/>
                  <a:pt x="229" y="83"/>
                  <a:pt x="205" y="99"/>
                </a:cubicBezTo>
                <a:cubicBezTo>
                  <a:pt x="202" y="108"/>
                  <a:pt x="194" y="117"/>
                  <a:pt x="187" y="123"/>
                </a:cubicBezTo>
                <a:cubicBezTo>
                  <a:pt x="182" y="128"/>
                  <a:pt x="173" y="137"/>
                  <a:pt x="173" y="137"/>
                </a:cubicBezTo>
                <a:cubicBezTo>
                  <a:pt x="166" y="148"/>
                  <a:pt x="156" y="160"/>
                  <a:pt x="145" y="167"/>
                </a:cubicBezTo>
                <a:cubicBezTo>
                  <a:pt x="141" y="179"/>
                  <a:pt x="130" y="186"/>
                  <a:pt x="125" y="197"/>
                </a:cubicBezTo>
                <a:cubicBezTo>
                  <a:pt x="116" y="215"/>
                  <a:pt x="100" y="254"/>
                  <a:pt x="89" y="271"/>
                </a:cubicBezTo>
                <a:cubicBezTo>
                  <a:pt x="71" y="307"/>
                  <a:pt x="60" y="361"/>
                  <a:pt x="55" y="391"/>
                </a:cubicBezTo>
                <a:cubicBezTo>
                  <a:pt x="53" y="446"/>
                  <a:pt x="41" y="453"/>
                  <a:pt x="37" y="523"/>
                </a:cubicBezTo>
                <a:cubicBezTo>
                  <a:pt x="33" y="533"/>
                  <a:pt x="11" y="533"/>
                  <a:pt x="0" y="534"/>
                </a:cubicBezTo>
                <a:cubicBezTo>
                  <a:pt x="16" y="539"/>
                  <a:pt x="32" y="538"/>
                  <a:pt x="48" y="543"/>
                </a:cubicBezTo>
                <a:cubicBezTo>
                  <a:pt x="27" y="550"/>
                  <a:pt x="25" y="545"/>
                  <a:pt x="39" y="555"/>
                </a:cubicBezTo>
                <a:cubicBezTo>
                  <a:pt x="57" y="551"/>
                  <a:pt x="77" y="554"/>
                  <a:pt x="93" y="546"/>
                </a:cubicBezTo>
                <a:lnTo>
                  <a:pt x="351" y="555"/>
                </a:lnTo>
                <a:lnTo>
                  <a:pt x="357" y="0"/>
                </a:lnTo>
              </a:path>
            </a:pathLst>
          </a:custGeom>
          <a:solidFill>
            <a:srgbClr val="292929"/>
          </a:solidFill>
          <a:ln w="9525">
            <a:solidFill>
              <a:srgbClr val="1C1C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3" name="Line 58">
            <a:extLst>
              <a:ext uri="{FF2B5EF4-FFF2-40B4-BE49-F238E27FC236}">
                <a16:creationId xmlns:a16="http://schemas.microsoft.com/office/drawing/2014/main" id="{4C9882ED-0F37-460B-9FAD-1B55F089376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00400" y="1066800"/>
            <a:ext cx="76200" cy="914400"/>
          </a:xfrm>
          <a:prstGeom prst="line">
            <a:avLst/>
          </a:prstGeom>
          <a:noFill/>
          <a:ln w="6350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4" name="Line 48">
            <a:extLst>
              <a:ext uri="{FF2B5EF4-FFF2-40B4-BE49-F238E27FC236}">
                <a16:creationId xmlns:a16="http://schemas.microsoft.com/office/drawing/2014/main" id="{B7BB1654-D351-4A57-BF16-BAD12888A75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5" name="Line 55">
            <a:extLst>
              <a:ext uri="{FF2B5EF4-FFF2-40B4-BE49-F238E27FC236}">
                <a16:creationId xmlns:a16="http://schemas.microsoft.com/office/drawing/2014/main" id="{F91F3DE5-EFBC-4EA6-9460-5443C51DAFE8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-3416300" y="3429000"/>
            <a:ext cx="6858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5921" name="Group 561">
            <a:extLst>
              <a:ext uri="{FF2B5EF4-FFF2-40B4-BE49-F238E27FC236}">
                <a16:creationId xmlns:a16="http://schemas.microsoft.com/office/drawing/2014/main" id="{7F2520ED-A1BF-4635-8132-4AC872060616}"/>
              </a:ext>
            </a:extLst>
          </p:cNvPr>
          <p:cNvGraphicFramePr>
            <a:graphicFrameLocks noGrp="1"/>
          </p:cNvGraphicFramePr>
          <p:nvPr/>
        </p:nvGraphicFramePr>
        <p:xfrm>
          <a:off x="6705600" y="3482975"/>
          <a:ext cx="2286000" cy="3070225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2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3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Nbrhd Cluster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Prison Admissions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Admissions per 1000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321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8.5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370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7.9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393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7.3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305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7.2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322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7.0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332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6.4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4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219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5.6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5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228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5.5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241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5.3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10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152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5.2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Total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2883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6.6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0790" name="Text Box 49">
            <a:extLst>
              <a:ext uri="{FF2B5EF4-FFF2-40B4-BE49-F238E27FC236}">
                <a16:creationId xmlns:a16="http://schemas.microsoft.com/office/drawing/2014/main" id="{B76220CF-28C7-4958-A368-B4DD44C5E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295400"/>
            <a:ext cx="4572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C0C0C0"/>
                </a:solidFill>
                <a:latin typeface="Gill Sans MT" panose="020B0502020104020203" pitchFamily="34" charset="0"/>
              </a:rPr>
              <a:t>Detroit’s five highest incarceration rate neighborhoods are home to less than a quarter (22%) of Wayne County adults, but account for nearly half (46%) of the County’s total prison admissions.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C0C0C0"/>
                </a:solidFill>
                <a:latin typeface="Gill Sans MT" panose="020B0502020104020203" pitchFamily="34" charset="0"/>
              </a:rPr>
              <a:t>The highest risk age group is between 20 and 29 years-old.</a:t>
            </a:r>
          </a:p>
        </p:txBody>
      </p:sp>
      <p:grpSp>
        <p:nvGrpSpPr>
          <p:cNvPr id="30791" name="Group 586">
            <a:extLst>
              <a:ext uri="{FF2B5EF4-FFF2-40B4-BE49-F238E27FC236}">
                <a16:creationId xmlns:a16="http://schemas.microsoft.com/office/drawing/2014/main" id="{830D841B-3E16-4007-8B38-07EF28097394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1524000"/>
            <a:ext cx="2438400" cy="1143000"/>
            <a:chOff x="4224" y="960"/>
            <a:chExt cx="1536" cy="720"/>
          </a:xfrm>
        </p:grpSpPr>
        <p:sp>
          <p:nvSpPr>
            <p:cNvPr id="30792" name="Text Box 564">
              <a:extLst>
                <a:ext uri="{FF2B5EF4-FFF2-40B4-BE49-F238E27FC236}">
                  <a16:creationId xmlns:a16="http://schemas.microsoft.com/office/drawing/2014/main" id="{C59CF50F-CD92-46E4-96E2-EBF5990954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1488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000">
                  <a:solidFill>
                    <a:srgbClr val="66CCFF"/>
                  </a:solidFill>
                  <a:latin typeface="Gill Sans MT" panose="020B0502020104020203" pitchFamily="34" charset="0"/>
                </a:rPr>
                <a:t>15</a:t>
              </a:r>
            </a:p>
          </p:txBody>
        </p:sp>
        <p:sp>
          <p:nvSpPr>
            <p:cNvPr id="30793" name="Text Box 565">
              <a:extLst>
                <a:ext uri="{FF2B5EF4-FFF2-40B4-BE49-F238E27FC236}">
                  <a16:creationId xmlns:a16="http://schemas.microsoft.com/office/drawing/2014/main" id="{14927C81-5A53-4935-8799-FCC68A7A4F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8" y="1488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000">
                  <a:solidFill>
                    <a:srgbClr val="66CCFF"/>
                  </a:solidFill>
                  <a:latin typeface="Gill Sans MT" panose="020B0502020104020203" pitchFamily="34" charset="0"/>
                </a:rPr>
                <a:t>54</a:t>
              </a:r>
            </a:p>
          </p:txBody>
        </p:sp>
        <p:sp>
          <p:nvSpPr>
            <p:cNvPr id="30794" name="Text Box 566">
              <a:extLst>
                <a:ext uri="{FF2B5EF4-FFF2-40B4-BE49-F238E27FC236}">
                  <a16:creationId xmlns:a16="http://schemas.microsoft.com/office/drawing/2014/main" id="{CE16BAC0-1090-401D-962A-D5FA2919F9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5" y="1488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000">
                  <a:solidFill>
                    <a:srgbClr val="66CCFF"/>
                  </a:solidFill>
                  <a:latin typeface="Gill Sans MT" panose="020B0502020104020203" pitchFamily="34" charset="0"/>
                </a:rPr>
                <a:t>28</a:t>
              </a:r>
            </a:p>
          </p:txBody>
        </p:sp>
        <p:sp>
          <p:nvSpPr>
            <p:cNvPr id="30795" name="Line 568">
              <a:extLst>
                <a:ext uri="{FF2B5EF4-FFF2-40B4-BE49-F238E27FC236}">
                  <a16:creationId xmlns:a16="http://schemas.microsoft.com/office/drawing/2014/main" id="{B7E3605D-C717-4374-900D-3A81BC8BFB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56" y="1392"/>
              <a:ext cx="0" cy="144"/>
            </a:xfrm>
            <a:prstGeom prst="line">
              <a:avLst/>
            </a:prstGeom>
            <a:noFill/>
            <a:ln w="9525">
              <a:solidFill>
                <a:srgbClr val="66CC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96" name="Line 569">
              <a:extLst>
                <a:ext uri="{FF2B5EF4-FFF2-40B4-BE49-F238E27FC236}">
                  <a16:creationId xmlns:a16="http://schemas.microsoft.com/office/drawing/2014/main" id="{01E4D690-E947-4247-AC44-9CC0D51D79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56" y="1248"/>
              <a:ext cx="0" cy="144"/>
            </a:xfrm>
            <a:prstGeom prst="line">
              <a:avLst/>
            </a:prstGeom>
            <a:noFill/>
            <a:ln w="9525">
              <a:solidFill>
                <a:srgbClr val="66CC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97" name="Line 570">
              <a:extLst>
                <a:ext uri="{FF2B5EF4-FFF2-40B4-BE49-F238E27FC236}">
                  <a16:creationId xmlns:a16="http://schemas.microsoft.com/office/drawing/2014/main" id="{AA86117D-7C71-46BD-841C-C6497EE1C5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56" y="1104"/>
              <a:ext cx="0" cy="144"/>
            </a:xfrm>
            <a:prstGeom prst="line">
              <a:avLst/>
            </a:prstGeom>
            <a:noFill/>
            <a:ln w="9525">
              <a:solidFill>
                <a:srgbClr val="66CC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98" name="Line 571">
              <a:extLst>
                <a:ext uri="{FF2B5EF4-FFF2-40B4-BE49-F238E27FC236}">
                  <a16:creationId xmlns:a16="http://schemas.microsoft.com/office/drawing/2014/main" id="{54BDB2E5-09BF-42DB-A042-D3447789EA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56" y="977"/>
              <a:ext cx="0" cy="127"/>
            </a:xfrm>
            <a:prstGeom prst="line">
              <a:avLst/>
            </a:prstGeom>
            <a:noFill/>
            <a:ln w="9525">
              <a:solidFill>
                <a:srgbClr val="66CC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99" name="Line 577">
              <a:extLst>
                <a:ext uri="{FF2B5EF4-FFF2-40B4-BE49-F238E27FC236}">
                  <a16:creationId xmlns:a16="http://schemas.microsoft.com/office/drawing/2014/main" id="{57540A44-BD2B-46EC-8FE8-3CB18333DB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64" y="1488"/>
              <a:ext cx="0" cy="48"/>
            </a:xfrm>
            <a:prstGeom prst="line">
              <a:avLst/>
            </a:prstGeom>
            <a:noFill/>
            <a:ln w="952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00" name="Freeform 579">
              <a:extLst>
                <a:ext uri="{FF2B5EF4-FFF2-40B4-BE49-F238E27FC236}">
                  <a16:creationId xmlns:a16="http://schemas.microsoft.com/office/drawing/2014/main" id="{8179111E-D230-4FED-8B2B-8859F11BE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960"/>
              <a:ext cx="1392" cy="579"/>
            </a:xfrm>
            <a:custGeom>
              <a:avLst/>
              <a:gdLst>
                <a:gd name="T0" fmla="*/ 0 w 1392"/>
                <a:gd name="T1" fmla="*/ 579 h 579"/>
                <a:gd name="T2" fmla="*/ 144 w 1392"/>
                <a:gd name="T3" fmla="*/ 81 h 579"/>
                <a:gd name="T4" fmla="*/ 288 w 1392"/>
                <a:gd name="T5" fmla="*/ 120 h 579"/>
                <a:gd name="T6" fmla="*/ 387 w 1392"/>
                <a:gd name="T7" fmla="*/ 9 h 579"/>
                <a:gd name="T8" fmla="*/ 435 w 1392"/>
                <a:gd name="T9" fmla="*/ 63 h 579"/>
                <a:gd name="T10" fmla="*/ 534 w 1392"/>
                <a:gd name="T11" fmla="*/ 258 h 579"/>
                <a:gd name="T12" fmla="*/ 678 w 1392"/>
                <a:gd name="T13" fmla="*/ 147 h 579"/>
                <a:gd name="T14" fmla="*/ 801 w 1392"/>
                <a:gd name="T15" fmla="*/ 243 h 579"/>
                <a:gd name="T16" fmla="*/ 921 w 1392"/>
                <a:gd name="T17" fmla="*/ 186 h 579"/>
                <a:gd name="T18" fmla="*/ 1005 w 1392"/>
                <a:gd name="T19" fmla="*/ 354 h 579"/>
                <a:gd name="T20" fmla="*/ 1104 w 1392"/>
                <a:gd name="T21" fmla="*/ 243 h 579"/>
                <a:gd name="T22" fmla="*/ 1263 w 1392"/>
                <a:gd name="T23" fmla="*/ 492 h 579"/>
                <a:gd name="T24" fmla="*/ 1392 w 1392"/>
                <a:gd name="T25" fmla="*/ 531 h 5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92"/>
                <a:gd name="T40" fmla="*/ 0 h 579"/>
                <a:gd name="T41" fmla="*/ 1392 w 1392"/>
                <a:gd name="T42" fmla="*/ 579 h 57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92" h="579">
                  <a:moveTo>
                    <a:pt x="0" y="579"/>
                  </a:moveTo>
                  <a:cubicBezTo>
                    <a:pt x="24" y="496"/>
                    <a:pt x="96" y="157"/>
                    <a:pt x="144" y="81"/>
                  </a:cubicBezTo>
                  <a:cubicBezTo>
                    <a:pt x="192" y="5"/>
                    <a:pt x="248" y="132"/>
                    <a:pt x="288" y="120"/>
                  </a:cubicBezTo>
                  <a:cubicBezTo>
                    <a:pt x="328" y="108"/>
                    <a:pt x="363" y="18"/>
                    <a:pt x="387" y="9"/>
                  </a:cubicBezTo>
                  <a:cubicBezTo>
                    <a:pt x="411" y="0"/>
                    <a:pt x="411" y="22"/>
                    <a:pt x="435" y="63"/>
                  </a:cubicBezTo>
                  <a:cubicBezTo>
                    <a:pt x="459" y="104"/>
                    <a:pt x="494" y="244"/>
                    <a:pt x="534" y="258"/>
                  </a:cubicBezTo>
                  <a:cubicBezTo>
                    <a:pt x="574" y="272"/>
                    <a:pt x="634" y="149"/>
                    <a:pt x="678" y="147"/>
                  </a:cubicBezTo>
                  <a:cubicBezTo>
                    <a:pt x="722" y="145"/>
                    <a:pt x="761" y="237"/>
                    <a:pt x="801" y="243"/>
                  </a:cubicBezTo>
                  <a:cubicBezTo>
                    <a:pt x="841" y="249"/>
                    <a:pt x="887" y="168"/>
                    <a:pt x="921" y="186"/>
                  </a:cubicBezTo>
                  <a:cubicBezTo>
                    <a:pt x="955" y="204"/>
                    <a:pt x="975" y="345"/>
                    <a:pt x="1005" y="354"/>
                  </a:cubicBezTo>
                  <a:cubicBezTo>
                    <a:pt x="1035" y="363"/>
                    <a:pt x="1061" y="220"/>
                    <a:pt x="1104" y="243"/>
                  </a:cubicBezTo>
                  <a:cubicBezTo>
                    <a:pt x="1147" y="266"/>
                    <a:pt x="1215" y="444"/>
                    <a:pt x="1263" y="492"/>
                  </a:cubicBezTo>
                  <a:cubicBezTo>
                    <a:pt x="1311" y="540"/>
                    <a:pt x="1365" y="523"/>
                    <a:pt x="1392" y="531"/>
                  </a:cubicBezTo>
                </a:path>
              </a:pathLst>
            </a:cu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01" name="Line 562">
              <a:extLst>
                <a:ext uri="{FF2B5EF4-FFF2-40B4-BE49-F238E27FC236}">
                  <a16:creationId xmlns:a16="http://schemas.microsoft.com/office/drawing/2014/main" id="{575AAAFD-6CCD-4191-AE78-65720DB44E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1536"/>
              <a:ext cx="1392" cy="0"/>
            </a:xfrm>
            <a:prstGeom prst="line">
              <a:avLst/>
            </a:prstGeom>
            <a:noFill/>
            <a:ln w="952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02" name="Rectangle 582">
              <a:extLst>
                <a:ext uri="{FF2B5EF4-FFF2-40B4-BE49-F238E27FC236}">
                  <a16:creationId xmlns:a16="http://schemas.microsoft.com/office/drawing/2014/main" id="{93D746DD-9706-40FD-A08E-0253E3772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1008"/>
              <a:ext cx="288" cy="528"/>
            </a:xfrm>
            <a:prstGeom prst="rect">
              <a:avLst/>
            </a:prstGeom>
            <a:solidFill>
              <a:srgbClr val="FF3300">
                <a:alpha val="1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0803" name="Text Box 583">
              <a:extLst>
                <a:ext uri="{FF2B5EF4-FFF2-40B4-BE49-F238E27FC236}">
                  <a16:creationId xmlns:a16="http://schemas.microsoft.com/office/drawing/2014/main" id="{3C9849E2-4784-4EEC-8B7E-FD0B253227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6" y="1488"/>
              <a:ext cx="28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000" b="1">
                  <a:solidFill>
                    <a:srgbClr val="66CCFF"/>
                  </a:solidFill>
                  <a:latin typeface="Gill Sans MT" panose="020B0502020104020203" pitchFamily="34" charset="0"/>
                </a:rPr>
                <a:t>AGE</a:t>
              </a:r>
            </a:p>
          </p:txBody>
        </p:sp>
        <p:sp>
          <p:nvSpPr>
            <p:cNvPr id="30804" name="Text Box 584">
              <a:extLst>
                <a:ext uri="{FF2B5EF4-FFF2-40B4-BE49-F238E27FC236}">
                  <a16:creationId xmlns:a16="http://schemas.microsoft.com/office/drawing/2014/main" id="{5159D1BF-EC16-4763-A8F7-AFEE02D9E5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4" y="1296"/>
              <a:ext cx="6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Gill Sans MT" panose="020B0502020104020203" pitchFamily="34" charset="0"/>
                </a:rPr>
                <a:t>ADMISSIONS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1" descr="map7_detroit_prison_dependents_blkgrp [Converted] copy">
            <a:extLst>
              <a:ext uri="{FF2B5EF4-FFF2-40B4-BE49-F238E27FC236}">
                <a16:creationId xmlns:a16="http://schemas.microsoft.com/office/drawing/2014/main" id="{C57FF3C3-C645-4EFD-B9F7-F35A042AA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958975"/>
            <a:ext cx="651510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>
            <a:extLst>
              <a:ext uri="{FF2B5EF4-FFF2-40B4-BE49-F238E27FC236}">
                <a16:creationId xmlns:a16="http://schemas.microsoft.com/office/drawing/2014/main" id="{88CCB098-42BC-4749-A596-F4C70AC2F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0"/>
            <a:ext cx="2590800" cy="686435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48" name="Text Box 3">
            <a:extLst>
              <a:ext uri="{FF2B5EF4-FFF2-40B4-BE49-F238E27FC236}">
                <a16:creationId xmlns:a16="http://schemas.microsoft.com/office/drawing/2014/main" id="{412BA330-EC66-4368-8029-C50648ECD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133600"/>
            <a:ext cx="2133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DDDDDD"/>
                </a:solidFill>
                <a:latin typeface="Gill Sans MT" panose="020B0502020104020203" pitchFamily="34" charset="0"/>
              </a:rPr>
              <a:t>Neighborhood Clusters</a:t>
            </a:r>
          </a:p>
        </p:txBody>
      </p:sp>
      <p:sp>
        <p:nvSpPr>
          <p:cNvPr id="31749" name="Text Box 4">
            <a:extLst>
              <a:ext uri="{FF2B5EF4-FFF2-40B4-BE49-F238E27FC236}">
                <a16:creationId xmlns:a16="http://schemas.microsoft.com/office/drawing/2014/main" id="{5F6F6845-79C4-4D26-B45F-E22A9123B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6553200" cy="106680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13716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C0C0"/>
                </a:solidFill>
                <a:latin typeface="Sylfaen" panose="010A0502050306030303" pitchFamily="18" charset="0"/>
              </a:rPr>
              <a:t>Children with Parents Admitted to Prison </a:t>
            </a:r>
            <a:r>
              <a:rPr lang="en-US" altLang="en-US" sz="2000" b="1">
                <a:solidFill>
                  <a:srgbClr val="C0C0C0"/>
                </a:solidFill>
                <a:latin typeface="Sylfaen" panose="010A0502050306030303" pitchFamily="18" charset="0"/>
              </a:rPr>
              <a:t>(2007)</a:t>
            </a:r>
          </a:p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altLang="en-US" sz="1600" b="1">
                <a:solidFill>
                  <a:srgbClr val="969696"/>
                </a:solidFill>
                <a:latin typeface="Sylfaen" panose="010A0502050306030303" pitchFamily="18" charset="0"/>
              </a:rPr>
              <a:t>Counts</a:t>
            </a:r>
          </a:p>
        </p:txBody>
      </p:sp>
      <p:sp>
        <p:nvSpPr>
          <p:cNvPr id="31750" name="Text Box 5">
            <a:extLst>
              <a:ext uri="{FF2B5EF4-FFF2-40B4-BE49-F238E27FC236}">
                <a16:creationId xmlns:a16="http://schemas.microsoft.com/office/drawing/2014/main" id="{C8BDA9A0-57C2-4ED6-9C76-1CBFDF093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0"/>
            <a:ext cx="2590800" cy="1069975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716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DDDDDD"/>
                </a:solidFill>
                <a:latin typeface="Sylfaen" panose="010A0502050306030303" pitchFamily="18" charset="0"/>
              </a:rPr>
              <a:t>Detroit</a:t>
            </a:r>
          </a:p>
          <a:p>
            <a:pPr algn="ctr" eaLnBrk="1" hangingPunct="1">
              <a:spcBef>
                <a:spcPct val="25000"/>
              </a:spcBef>
              <a:buFontTx/>
              <a:buNone/>
            </a:pPr>
            <a:r>
              <a:rPr lang="en-US" altLang="en-US" sz="1600" b="1">
                <a:solidFill>
                  <a:srgbClr val="B2B2B2"/>
                </a:solidFill>
                <a:latin typeface="Sylfaen" panose="010A0502050306030303" pitchFamily="18" charset="0"/>
              </a:rPr>
              <a:t>Block-Groups with</a:t>
            </a:r>
          </a:p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en-US" altLang="en-US" sz="1600" b="1">
                <a:solidFill>
                  <a:srgbClr val="B2B2B2"/>
                </a:solidFill>
                <a:latin typeface="Sylfaen" panose="010A0502050306030303" pitchFamily="18" charset="0"/>
              </a:rPr>
              <a:t>Neighborhood Boundaries</a:t>
            </a:r>
            <a:endParaRPr lang="en-US" altLang="en-US" sz="1600" b="1">
              <a:solidFill>
                <a:srgbClr val="B2B2B2"/>
              </a:solidFill>
            </a:endParaRPr>
          </a:p>
        </p:txBody>
      </p:sp>
      <p:sp>
        <p:nvSpPr>
          <p:cNvPr id="31751" name="Text Box 6">
            <a:extLst>
              <a:ext uri="{FF2B5EF4-FFF2-40B4-BE49-F238E27FC236}">
                <a16:creationId xmlns:a16="http://schemas.microsoft.com/office/drawing/2014/main" id="{85686312-77D1-4F61-A69B-413914B76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553200"/>
            <a:ext cx="1447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rgbClr val="DDDDDD"/>
                </a:solidFill>
                <a:latin typeface="Franklin Gothic Medium Cond" panose="020B0606030402020204" pitchFamily="34" charset="0"/>
              </a:rPr>
              <a:t>JUSTICE</a:t>
            </a:r>
            <a:r>
              <a:rPr lang="en-US" altLang="en-US" sz="1200">
                <a:solidFill>
                  <a:srgbClr val="B2B2B2"/>
                </a:solidFill>
                <a:latin typeface="Franklin Gothic Medium Cond" panose="020B0606030402020204" pitchFamily="34" charset="0"/>
              </a:rPr>
              <a:t>MAPPING</a:t>
            </a:r>
            <a:r>
              <a:rPr lang="en-US" altLang="en-US" sz="1200">
                <a:solidFill>
                  <a:srgbClr val="B2B2B2"/>
                </a:solidFill>
                <a:latin typeface="Arial Narrow" panose="020B0606020202030204" pitchFamily="34" charset="0"/>
              </a:rPr>
              <a:t>                </a:t>
            </a:r>
            <a:endParaRPr lang="en-US" altLang="en-US" sz="1000">
              <a:solidFill>
                <a:srgbClr val="B2B2B2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1752" name="Line 7">
            <a:extLst>
              <a:ext uri="{FF2B5EF4-FFF2-40B4-BE49-F238E27FC236}">
                <a16:creationId xmlns:a16="http://schemas.microsoft.com/office/drawing/2014/main" id="{9FAC97FB-C35B-4578-9C26-6F47D87FBC9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3" name="Line 8">
            <a:extLst>
              <a:ext uri="{FF2B5EF4-FFF2-40B4-BE49-F238E27FC236}">
                <a16:creationId xmlns:a16="http://schemas.microsoft.com/office/drawing/2014/main" id="{1737060C-8103-4F88-850E-135F7D9C404E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5715000" y="3429000"/>
            <a:ext cx="6858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4" name="Freeform 12">
            <a:extLst>
              <a:ext uri="{FF2B5EF4-FFF2-40B4-BE49-F238E27FC236}">
                <a16:creationId xmlns:a16="http://schemas.microsoft.com/office/drawing/2014/main" id="{F3BAA919-7F25-4FD5-AA91-D4C1AB10022F}"/>
              </a:ext>
            </a:extLst>
          </p:cNvPr>
          <p:cNvSpPr>
            <a:spLocks/>
          </p:cNvSpPr>
          <p:nvPr/>
        </p:nvSpPr>
        <p:spPr bwMode="auto">
          <a:xfrm>
            <a:off x="5957888" y="1090613"/>
            <a:ext cx="566737" cy="881062"/>
          </a:xfrm>
          <a:custGeom>
            <a:avLst/>
            <a:gdLst>
              <a:gd name="T0" fmla="*/ 2147483646 w 357"/>
              <a:gd name="T1" fmla="*/ 2147483646 h 555"/>
              <a:gd name="T2" fmla="*/ 2147483646 w 357"/>
              <a:gd name="T3" fmla="*/ 2147483646 h 555"/>
              <a:gd name="T4" fmla="*/ 2147483646 w 357"/>
              <a:gd name="T5" fmla="*/ 2147483646 h 555"/>
              <a:gd name="T6" fmla="*/ 2147483646 w 357"/>
              <a:gd name="T7" fmla="*/ 2147483646 h 555"/>
              <a:gd name="T8" fmla="*/ 2147483646 w 357"/>
              <a:gd name="T9" fmla="*/ 2147483646 h 555"/>
              <a:gd name="T10" fmla="*/ 2147483646 w 357"/>
              <a:gd name="T11" fmla="*/ 2147483646 h 555"/>
              <a:gd name="T12" fmla="*/ 2147483646 w 357"/>
              <a:gd name="T13" fmla="*/ 2147483646 h 555"/>
              <a:gd name="T14" fmla="*/ 2147483646 w 357"/>
              <a:gd name="T15" fmla="*/ 2147483646 h 555"/>
              <a:gd name="T16" fmla="*/ 2147483646 w 357"/>
              <a:gd name="T17" fmla="*/ 2147483646 h 555"/>
              <a:gd name="T18" fmla="*/ 2147483646 w 357"/>
              <a:gd name="T19" fmla="*/ 2147483646 h 555"/>
              <a:gd name="T20" fmla="*/ 0 w 357"/>
              <a:gd name="T21" fmla="*/ 2147483646 h 555"/>
              <a:gd name="T22" fmla="*/ 2147483646 w 357"/>
              <a:gd name="T23" fmla="*/ 2147483646 h 555"/>
              <a:gd name="T24" fmla="*/ 2147483646 w 357"/>
              <a:gd name="T25" fmla="*/ 2147483646 h 555"/>
              <a:gd name="T26" fmla="*/ 2147483646 w 357"/>
              <a:gd name="T27" fmla="*/ 2147483646 h 555"/>
              <a:gd name="T28" fmla="*/ 2147483646 w 357"/>
              <a:gd name="T29" fmla="*/ 2147483646 h 555"/>
              <a:gd name="T30" fmla="*/ 2147483646 w 357"/>
              <a:gd name="T31" fmla="*/ 0 h 55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57"/>
              <a:gd name="T49" fmla="*/ 0 h 555"/>
              <a:gd name="T50" fmla="*/ 357 w 357"/>
              <a:gd name="T51" fmla="*/ 555 h 55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57" h="555">
                <a:moveTo>
                  <a:pt x="354" y="3"/>
                </a:moveTo>
                <a:cubicBezTo>
                  <a:pt x="319" y="15"/>
                  <a:pt x="313" y="27"/>
                  <a:pt x="271" y="41"/>
                </a:cubicBezTo>
                <a:cubicBezTo>
                  <a:pt x="255" y="64"/>
                  <a:pt x="229" y="83"/>
                  <a:pt x="205" y="99"/>
                </a:cubicBezTo>
                <a:cubicBezTo>
                  <a:pt x="202" y="108"/>
                  <a:pt x="194" y="117"/>
                  <a:pt x="187" y="123"/>
                </a:cubicBezTo>
                <a:cubicBezTo>
                  <a:pt x="182" y="128"/>
                  <a:pt x="173" y="137"/>
                  <a:pt x="173" y="137"/>
                </a:cubicBezTo>
                <a:cubicBezTo>
                  <a:pt x="166" y="148"/>
                  <a:pt x="156" y="160"/>
                  <a:pt x="145" y="167"/>
                </a:cubicBezTo>
                <a:cubicBezTo>
                  <a:pt x="141" y="179"/>
                  <a:pt x="130" y="186"/>
                  <a:pt x="125" y="197"/>
                </a:cubicBezTo>
                <a:cubicBezTo>
                  <a:pt x="116" y="215"/>
                  <a:pt x="100" y="254"/>
                  <a:pt x="89" y="271"/>
                </a:cubicBezTo>
                <a:cubicBezTo>
                  <a:pt x="71" y="307"/>
                  <a:pt x="60" y="361"/>
                  <a:pt x="55" y="391"/>
                </a:cubicBezTo>
                <a:cubicBezTo>
                  <a:pt x="53" y="446"/>
                  <a:pt x="41" y="453"/>
                  <a:pt x="37" y="523"/>
                </a:cubicBezTo>
                <a:cubicBezTo>
                  <a:pt x="33" y="533"/>
                  <a:pt x="11" y="533"/>
                  <a:pt x="0" y="534"/>
                </a:cubicBezTo>
                <a:cubicBezTo>
                  <a:pt x="16" y="539"/>
                  <a:pt x="32" y="538"/>
                  <a:pt x="48" y="543"/>
                </a:cubicBezTo>
                <a:cubicBezTo>
                  <a:pt x="27" y="550"/>
                  <a:pt x="25" y="545"/>
                  <a:pt x="39" y="555"/>
                </a:cubicBezTo>
                <a:cubicBezTo>
                  <a:pt x="57" y="551"/>
                  <a:pt x="77" y="554"/>
                  <a:pt x="93" y="546"/>
                </a:cubicBezTo>
                <a:lnTo>
                  <a:pt x="351" y="555"/>
                </a:lnTo>
                <a:lnTo>
                  <a:pt x="357" y="0"/>
                </a:lnTo>
              </a:path>
            </a:pathLst>
          </a:custGeom>
          <a:solidFill>
            <a:srgbClr val="292929"/>
          </a:solidFill>
          <a:ln w="9525">
            <a:solidFill>
              <a:srgbClr val="1C1C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5" name="Line 13">
            <a:extLst>
              <a:ext uri="{FF2B5EF4-FFF2-40B4-BE49-F238E27FC236}">
                <a16:creationId xmlns:a16="http://schemas.microsoft.com/office/drawing/2014/main" id="{6F9FDFFB-71CE-426B-B9EF-4C460E1CC40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00400" y="1066800"/>
            <a:ext cx="76200" cy="914400"/>
          </a:xfrm>
          <a:prstGeom prst="line">
            <a:avLst/>
          </a:prstGeom>
          <a:noFill/>
          <a:ln w="6350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6" name="Line 14">
            <a:extLst>
              <a:ext uri="{FF2B5EF4-FFF2-40B4-BE49-F238E27FC236}">
                <a16:creationId xmlns:a16="http://schemas.microsoft.com/office/drawing/2014/main" id="{34A823FC-2151-4DA7-AABC-A40C18B5080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558" name="Group 78">
            <a:extLst>
              <a:ext uri="{FF2B5EF4-FFF2-40B4-BE49-F238E27FC236}">
                <a16:creationId xmlns:a16="http://schemas.microsoft.com/office/drawing/2014/main" id="{173DA826-D120-4BE6-B3A0-5C4D0365D1F8}"/>
              </a:ext>
            </a:extLst>
          </p:cNvPr>
          <p:cNvGraphicFramePr>
            <a:graphicFrameLocks noGrp="1"/>
          </p:cNvGraphicFramePr>
          <p:nvPr/>
        </p:nvGraphicFramePr>
        <p:xfrm>
          <a:off x="6629400" y="2530475"/>
          <a:ext cx="2438400" cy="3086103"/>
        </p:xfrm>
        <a:graphic>
          <a:graphicData uri="http://schemas.openxmlformats.org/drawingml/2006/table">
            <a:tbl>
              <a:tblPr/>
              <a:tblGrid>
                <a:gridCol w="627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6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945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Nbrhd Cluster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Children with Parent to Prison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Disconnected Youth*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15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531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10.4%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3399FF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15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481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7.8%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15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467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11.0%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3399FF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15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457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8.3%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15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430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11.9%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3399FF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15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426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10.6%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3399FF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15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352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5.7%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15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5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282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20.8%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3399FF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515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4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242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12.3%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3399FF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515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10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189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4.0%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51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Total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3857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NA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3976" marB="4397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1811" name="Line 11">
            <a:extLst>
              <a:ext uri="{FF2B5EF4-FFF2-40B4-BE49-F238E27FC236}">
                <a16:creationId xmlns:a16="http://schemas.microsoft.com/office/drawing/2014/main" id="{43569078-3771-46E8-B003-307362A8FC6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12" name="Line 10">
            <a:extLst>
              <a:ext uri="{FF2B5EF4-FFF2-40B4-BE49-F238E27FC236}">
                <a16:creationId xmlns:a16="http://schemas.microsoft.com/office/drawing/2014/main" id="{BB73C964-60B4-4F7E-BF0A-2FC414764C7F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3124200" y="3429000"/>
            <a:ext cx="6858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13" name="Line 15">
            <a:extLst>
              <a:ext uri="{FF2B5EF4-FFF2-40B4-BE49-F238E27FC236}">
                <a16:creationId xmlns:a16="http://schemas.microsoft.com/office/drawing/2014/main" id="{8D798465-6C29-45A6-A537-E64507FEFF7C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-3416300" y="3429000"/>
            <a:ext cx="6858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14" name="Text Box 70">
            <a:extLst>
              <a:ext uri="{FF2B5EF4-FFF2-40B4-BE49-F238E27FC236}">
                <a16:creationId xmlns:a16="http://schemas.microsoft.com/office/drawing/2014/main" id="{183601DE-F184-4B3B-A989-D9AB98FFA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219200"/>
            <a:ext cx="4572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1200" dirty="0">
                <a:solidFill>
                  <a:srgbClr val="C0C0C0"/>
                </a:solidFill>
                <a:latin typeface="Gill Sans MT" panose="020B0502020104020203" pitchFamily="34" charset="0"/>
              </a:rPr>
              <a:t>Hundreds of children from each of Detroit’s 10 neighborhood areas lose a parent to prison every year, totaling nearly 4,000 annually.  Six of those neighborhoods also suffer disconnected youth rates—16 to 19 year-olds not working, not in school, and who have no high school diploma—above 10%.</a:t>
            </a:r>
          </a:p>
        </p:txBody>
      </p:sp>
      <p:sp>
        <p:nvSpPr>
          <p:cNvPr id="31815" name="Text Box 79">
            <a:extLst>
              <a:ext uri="{FF2B5EF4-FFF2-40B4-BE49-F238E27FC236}">
                <a16:creationId xmlns:a16="http://schemas.microsoft.com/office/drawing/2014/main" id="{C891E44C-5313-45B1-A011-BA16B20D3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638800"/>
            <a:ext cx="2209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00">
                <a:solidFill>
                  <a:srgbClr val="DDDDDD"/>
                </a:solidFill>
                <a:latin typeface="Gill Sans MT" panose="020B0502020104020203" pitchFamily="34" charset="0"/>
              </a:rPr>
              <a:t>*16 – 19 year-olds, not working &amp; not in school &amp; no HS diploma</a:t>
            </a:r>
          </a:p>
        </p:txBody>
      </p:sp>
      <p:sp>
        <p:nvSpPr>
          <p:cNvPr id="31816" name="Oval 80">
            <a:extLst>
              <a:ext uri="{FF2B5EF4-FFF2-40B4-BE49-F238E27FC236}">
                <a16:creationId xmlns:a16="http://schemas.microsoft.com/office/drawing/2014/main" id="{BF24ED51-BED4-4099-9B20-8E3981755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292351"/>
            <a:ext cx="381000" cy="381000"/>
          </a:xfrm>
          <a:prstGeom prst="ellipse">
            <a:avLst/>
          </a:prstGeom>
          <a:noFill/>
          <a:ln w="127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817" name="Oval 81">
            <a:extLst>
              <a:ext uri="{FF2B5EF4-FFF2-40B4-BE49-F238E27FC236}">
                <a16:creationId xmlns:a16="http://schemas.microsoft.com/office/drawing/2014/main" id="{70C6F86B-9A5B-473C-9D04-61FB1B6B8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400" y="2997200"/>
            <a:ext cx="304800" cy="304800"/>
          </a:xfrm>
          <a:prstGeom prst="ellipse">
            <a:avLst/>
          </a:prstGeom>
          <a:noFill/>
          <a:ln w="127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818" name="Oval 82">
            <a:extLst>
              <a:ext uri="{FF2B5EF4-FFF2-40B4-BE49-F238E27FC236}">
                <a16:creationId xmlns:a16="http://schemas.microsoft.com/office/drawing/2014/main" id="{BCD3534E-1474-4C00-872A-F070CAAC9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1838" y="3856038"/>
            <a:ext cx="304800" cy="304800"/>
          </a:xfrm>
          <a:prstGeom prst="ellipse">
            <a:avLst/>
          </a:prstGeom>
          <a:noFill/>
          <a:ln w="127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819" name="Oval 83">
            <a:extLst>
              <a:ext uri="{FF2B5EF4-FFF2-40B4-BE49-F238E27FC236}">
                <a16:creationId xmlns:a16="http://schemas.microsoft.com/office/drawing/2014/main" id="{3C2671F8-F821-499E-9DB7-0CD1520CA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425" y="3033713"/>
            <a:ext cx="304800" cy="304800"/>
          </a:xfrm>
          <a:prstGeom prst="ellipse">
            <a:avLst/>
          </a:prstGeom>
          <a:noFill/>
          <a:ln w="127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3300"/>
              </a:solidFill>
            </a:endParaRPr>
          </a:p>
        </p:txBody>
      </p:sp>
      <p:sp>
        <p:nvSpPr>
          <p:cNvPr id="31820" name="Oval 84">
            <a:extLst>
              <a:ext uri="{FF2B5EF4-FFF2-40B4-BE49-F238E27FC236}">
                <a16:creationId xmlns:a16="http://schemas.microsoft.com/office/drawing/2014/main" id="{70301D13-0EC3-427B-917A-F530D03C7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9075" y="4094163"/>
            <a:ext cx="304800" cy="304800"/>
          </a:xfrm>
          <a:prstGeom prst="ellipse">
            <a:avLst/>
          </a:prstGeom>
          <a:noFill/>
          <a:ln w="127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821" name="Oval 85">
            <a:extLst>
              <a:ext uri="{FF2B5EF4-FFF2-40B4-BE49-F238E27FC236}">
                <a16:creationId xmlns:a16="http://schemas.microsoft.com/office/drawing/2014/main" id="{06D05244-50B0-4E6A-BB9D-E5E4AB06F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5137150"/>
            <a:ext cx="304800" cy="304800"/>
          </a:xfrm>
          <a:prstGeom prst="ellipse">
            <a:avLst/>
          </a:prstGeom>
          <a:noFill/>
          <a:ln w="127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822" name="Oval 86">
            <a:extLst>
              <a:ext uri="{FF2B5EF4-FFF2-40B4-BE49-F238E27FC236}">
                <a16:creationId xmlns:a16="http://schemas.microsoft.com/office/drawing/2014/main" id="{15C534A5-30D5-4A3A-98C1-91258CA24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419600"/>
            <a:ext cx="304800" cy="304800"/>
          </a:xfrm>
          <a:prstGeom prst="ellipse">
            <a:avLst/>
          </a:prstGeom>
          <a:noFill/>
          <a:ln w="127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7" descr="map2b_detroit_prison_releases_blkgrp [Converted] copy">
            <a:extLst>
              <a:ext uri="{FF2B5EF4-FFF2-40B4-BE49-F238E27FC236}">
                <a16:creationId xmlns:a16="http://schemas.microsoft.com/office/drawing/2014/main" id="{CFEBA1C5-1703-4D38-9713-2147D0253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958975"/>
            <a:ext cx="651510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>
            <a:extLst>
              <a:ext uri="{FF2B5EF4-FFF2-40B4-BE49-F238E27FC236}">
                <a16:creationId xmlns:a16="http://schemas.microsoft.com/office/drawing/2014/main" id="{71F2D5DB-B3A2-4D3A-9DB9-081FBA195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0"/>
            <a:ext cx="2590800" cy="686435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2" name="Text Box 46">
            <a:extLst>
              <a:ext uri="{FF2B5EF4-FFF2-40B4-BE49-F238E27FC236}">
                <a16:creationId xmlns:a16="http://schemas.microsoft.com/office/drawing/2014/main" id="{26658BED-C375-403B-9E9F-5D1F7BF22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6553200" cy="106680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13716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C0C0"/>
                </a:solidFill>
                <a:latin typeface="Sylfaen" panose="010A0502050306030303" pitchFamily="18" charset="0"/>
              </a:rPr>
              <a:t>Releases from Prison </a:t>
            </a:r>
            <a:r>
              <a:rPr lang="en-US" altLang="en-US" sz="2000" b="1">
                <a:solidFill>
                  <a:srgbClr val="C0C0C0"/>
                </a:solidFill>
                <a:latin typeface="Sylfaen" panose="010A0502050306030303" pitchFamily="18" charset="0"/>
              </a:rPr>
              <a:t>(2007)</a:t>
            </a:r>
          </a:p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altLang="en-US" sz="1600" b="1">
                <a:solidFill>
                  <a:srgbClr val="969696"/>
                </a:solidFill>
                <a:latin typeface="Sylfaen" panose="010A0502050306030303" pitchFamily="18" charset="0"/>
              </a:rPr>
              <a:t>Per 1000 Adults</a:t>
            </a:r>
          </a:p>
        </p:txBody>
      </p:sp>
      <p:sp>
        <p:nvSpPr>
          <p:cNvPr id="32773" name="Text Box 47">
            <a:extLst>
              <a:ext uri="{FF2B5EF4-FFF2-40B4-BE49-F238E27FC236}">
                <a16:creationId xmlns:a16="http://schemas.microsoft.com/office/drawing/2014/main" id="{3247AA7C-454E-4530-916B-1C6FB1A9F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0"/>
            <a:ext cx="2590800" cy="1069975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716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DDDDDD"/>
                </a:solidFill>
                <a:latin typeface="Sylfaen" panose="010A0502050306030303" pitchFamily="18" charset="0"/>
              </a:rPr>
              <a:t>Detroit</a:t>
            </a:r>
          </a:p>
          <a:p>
            <a:pPr algn="ctr" eaLnBrk="1" hangingPunct="1">
              <a:spcBef>
                <a:spcPct val="25000"/>
              </a:spcBef>
              <a:buFontTx/>
              <a:buNone/>
            </a:pPr>
            <a:r>
              <a:rPr lang="en-US" altLang="en-US" sz="1600" b="1">
                <a:solidFill>
                  <a:srgbClr val="B2B2B2"/>
                </a:solidFill>
                <a:latin typeface="Sylfaen" panose="010A0502050306030303" pitchFamily="18" charset="0"/>
              </a:rPr>
              <a:t>Block-Groups with</a:t>
            </a:r>
          </a:p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en-US" altLang="en-US" sz="1600" b="1">
                <a:solidFill>
                  <a:srgbClr val="B2B2B2"/>
                </a:solidFill>
                <a:latin typeface="Sylfaen" panose="010A0502050306030303" pitchFamily="18" charset="0"/>
              </a:rPr>
              <a:t>Neighborhood Boundaries</a:t>
            </a:r>
            <a:endParaRPr lang="en-US" altLang="en-US" sz="1600" b="1">
              <a:solidFill>
                <a:srgbClr val="B2B2B2"/>
              </a:solidFill>
            </a:endParaRPr>
          </a:p>
        </p:txBody>
      </p:sp>
      <p:sp>
        <p:nvSpPr>
          <p:cNvPr id="32774" name="Line 48">
            <a:extLst>
              <a:ext uri="{FF2B5EF4-FFF2-40B4-BE49-F238E27FC236}">
                <a16:creationId xmlns:a16="http://schemas.microsoft.com/office/drawing/2014/main" id="{3858BA77-3041-4B43-996A-A698E45A4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5" name="Text Box 51">
            <a:extLst>
              <a:ext uri="{FF2B5EF4-FFF2-40B4-BE49-F238E27FC236}">
                <a16:creationId xmlns:a16="http://schemas.microsoft.com/office/drawing/2014/main" id="{D768E8EF-C59F-4268-83F2-BD0BECAA8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553200"/>
            <a:ext cx="1447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rgbClr val="DDDDDD"/>
                </a:solidFill>
                <a:latin typeface="Franklin Gothic Medium Cond" panose="020B0606030402020204" pitchFamily="34" charset="0"/>
              </a:rPr>
              <a:t>JUSTICE</a:t>
            </a:r>
            <a:r>
              <a:rPr lang="en-US" altLang="en-US" sz="1200">
                <a:solidFill>
                  <a:srgbClr val="B2B2B2"/>
                </a:solidFill>
                <a:latin typeface="Franklin Gothic Medium Cond" panose="020B0606030402020204" pitchFamily="34" charset="0"/>
              </a:rPr>
              <a:t>MAPPING</a:t>
            </a:r>
            <a:r>
              <a:rPr lang="en-US" altLang="en-US" sz="1200">
                <a:solidFill>
                  <a:srgbClr val="B2B2B2"/>
                </a:solidFill>
                <a:latin typeface="Arial Narrow" panose="020B0606020202030204" pitchFamily="34" charset="0"/>
              </a:rPr>
              <a:t>                </a:t>
            </a:r>
            <a:endParaRPr lang="en-US" altLang="en-US" sz="1000">
              <a:solidFill>
                <a:srgbClr val="B2B2B2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2776" name="Line 52">
            <a:extLst>
              <a:ext uri="{FF2B5EF4-FFF2-40B4-BE49-F238E27FC236}">
                <a16:creationId xmlns:a16="http://schemas.microsoft.com/office/drawing/2014/main" id="{6086F1DD-A67A-40A1-90D8-18E1FDBFEB2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7" name="Line 53">
            <a:extLst>
              <a:ext uri="{FF2B5EF4-FFF2-40B4-BE49-F238E27FC236}">
                <a16:creationId xmlns:a16="http://schemas.microsoft.com/office/drawing/2014/main" id="{FEC82913-F46C-4CE4-87BC-DE3CDFDA7DBD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5715000" y="3429000"/>
            <a:ext cx="6858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8" name="Line 50">
            <a:extLst>
              <a:ext uri="{FF2B5EF4-FFF2-40B4-BE49-F238E27FC236}">
                <a16:creationId xmlns:a16="http://schemas.microsoft.com/office/drawing/2014/main" id="{03900724-1209-43C9-83DE-53A95BBB64B1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3124200" y="3429000"/>
            <a:ext cx="6858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9" name="Line 55">
            <a:extLst>
              <a:ext uri="{FF2B5EF4-FFF2-40B4-BE49-F238E27FC236}">
                <a16:creationId xmlns:a16="http://schemas.microsoft.com/office/drawing/2014/main" id="{8B49C276-911E-4626-9C9D-EB38DE89AD30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-3416300" y="3429000"/>
            <a:ext cx="6858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0" name="Line 54">
            <a:extLst>
              <a:ext uri="{FF2B5EF4-FFF2-40B4-BE49-F238E27FC236}">
                <a16:creationId xmlns:a16="http://schemas.microsoft.com/office/drawing/2014/main" id="{2E131640-0FA3-41F6-9202-F1473077003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1" name="Freeform 60">
            <a:extLst>
              <a:ext uri="{FF2B5EF4-FFF2-40B4-BE49-F238E27FC236}">
                <a16:creationId xmlns:a16="http://schemas.microsoft.com/office/drawing/2014/main" id="{896DFECE-00DC-4124-A4E3-94EE4B831C43}"/>
              </a:ext>
            </a:extLst>
          </p:cNvPr>
          <p:cNvSpPr>
            <a:spLocks/>
          </p:cNvSpPr>
          <p:nvPr/>
        </p:nvSpPr>
        <p:spPr bwMode="auto">
          <a:xfrm>
            <a:off x="5957888" y="1090613"/>
            <a:ext cx="566737" cy="881062"/>
          </a:xfrm>
          <a:custGeom>
            <a:avLst/>
            <a:gdLst>
              <a:gd name="T0" fmla="*/ 2147483646 w 357"/>
              <a:gd name="T1" fmla="*/ 2147483646 h 555"/>
              <a:gd name="T2" fmla="*/ 2147483646 w 357"/>
              <a:gd name="T3" fmla="*/ 2147483646 h 555"/>
              <a:gd name="T4" fmla="*/ 2147483646 w 357"/>
              <a:gd name="T5" fmla="*/ 2147483646 h 555"/>
              <a:gd name="T6" fmla="*/ 2147483646 w 357"/>
              <a:gd name="T7" fmla="*/ 2147483646 h 555"/>
              <a:gd name="T8" fmla="*/ 2147483646 w 357"/>
              <a:gd name="T9" fmla="*/ 2147483646 h 555"/>
              <a:gd name="T10" fmla="*/ 2147483646 w 357"/>
              <a:gd name="T11" fmla="*/ 2147483646 h 555"/>
              <a:gd name="T12" fmla="*/ 2147483646 w 357"/>
              <a:gd name="T13" fmla="*/ 2147483646 h 555"/>
              <a:gd name="T14" fmla="*/ 2147483646 w 357"/>
              <a:gd name="T15" fmla="*/ 2147483646 h 555"/>
              <a:gd name="T16" fmla="*/ 2147483646 w 357"/>
              <a:gd name="T17" fmla="*/ 2147483646 h 555"/>
              <a:gd name="T18" fmla="*/ 2147483646 w 357"/>
              <a:gd name="T19" fmla="*/ 2147483646 h 555"/>
              <a:gd name="T20" fmla="*/ 0 w 357"/>
              <a:gd name="T21" fmla="*/ 2147483646 h 555"/>
              <a:gd name="T22" fmla="*/ 2147483646 w 357"/>
              <a:gd name="T23" fmla="*/ 2147483646 h 555"/>
              <a:gd name="T24" fmla="*/ 2147483646 w 357"/>
              <a:gd name="T25" fmla="*/ 2147483646 h 555"/>
              <a:gd name="T26" fmla="*/ 2147483646 w 357"/>
              <a:gd name="T27" fmla="*/ 2147483646 h 555"/>
              <a:gd name="T28" fmla="*/ 2147483646 w 357"/>
              <a:gd name="T29" fmla="*/ 2147483646 h 555"/>
              <a:gd name="T30" fmla="*/ 2147483646 w 357"/>
              <a:gd name="T31" fmla="*/ 0 h 55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57"/>
              <a:gd name="T49" fmla="*/ 0 h 555"/>
              <a:gd name="T50" fmla="*/ 357 w 357"/>
              <a:gd name="T51" fmla="*/ 555 h 55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57" h="555">
                <a:moveTo>
                  <a:pt x="354" y="3"/>
                </a:moveTo>
                <a:cubicBezTo>
                  <a:pt x="319" y="15"/>
                  <a:pt x="313" y="27"/>
                  <a:pt x="271" y="41"/>
                </a:cubicBezTo>
                <a:cubicBezTo>
                  <a:pt x="255" y="64"/>
                  <a:pt x="229" y="83"/>
                  <a:pt x="205" y="99"/>
                </a:cubicBezTo>
                <a:cubicBezTo>
                  <a:pt x="202" y="108"/>
                  <a:pt x="194" y="117"/>
                  <a:pt x="187" y="123"/>
                </a:cubicBezTo>
                <a:cubicBezTo>
                  <a:pt x="182" y="128"/>
                  <a:pt x="173" y="137"/>
                  <a:pt x="173" y="137"/>
                </a:cubicBezTo>
                <a:cubicBezTo>
                  <a:pt x="166" y="148"/>
                  <a:pt x="156" y="160"/>
                  <a:pt x="145" y="167"/>
                </a:cubicBezTo>
                <a:cubicBezTo>
                  <a:pt x="141" y="179"/>
                  <a:pt x="130" y="186"/>
                  <a:pt x="125" y="197"/>
                </a:cubicBezTo>
                <a:cubicBezTo>
                  <a:pt x="116" y="215"/>
                  <a:pt x="100" y="254"/>
                  <a:pt x="89" y="271"/>
                </a:cubicBezTo>
                <a:cubicBezTo>
                  <a:pt x="71" y="307"/>
                  <a:pt x="60" y="361"/>
                  <a:pt x="55" y="391"/>
                </a:cubicBezTo>
                <a:cubicBezTo>
                  <a:pt x="53" y="446"/>
                  <a:pt x="41" y="453"/>
                  <a:pt x="37" y="523"/>
                </a:cubicBezTo>
                <a:cubicBezTo>
                  <a:pt x="33" y="533"/>
                  <a:pt x="11" y="533"/>
                  <a:pt x="0" y="534"/>
                </a:cubicBezTo>
                <a:cubicBezTo>
                  <a:pt x="16" y="539"/>
                  <a:pt x="32" y="538"/>
                  <a:pt x="48" y="543"/>
                </a:cubicBezTo>
                <a:cubicBezTo>
                  <a:pt x="27" y="550"/>
                  <a:pt x="25" y="545"/>
                  <a:pt x="39" y="555"/>
                </a:cubicBezTo>
                <a:cubicBezTo>
                  <a:pt x="57" y="551"/>
                  <a:pt x="77" y="554"/>
                  <a:pt x="93" y="546"/>
                </a:cubicBezTo>
                <a:lnTo>
                  <a:pt x="351" y="555"/>
                </a:lnTo>
                <a:lnTo>
                  <a:pt x="357" y="0"/>
                </a:lnTo>
              </a:path>
            </a:pathLst>
          </a:custGeom>
          <a:solidFill>
            <a:srgbClr val="292929"/>
          </a:solidFill>
          <a:ln w="9525">
            <a:solidFill>
              <a:srgbClr val="1C1C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82" name="Line 61">
            <a:extLst>
              <a:ext uri="{FF2B5EF4-FFF2-40B4-BE49-F238E27FC236}">
                <a16:creationId xmlns:a16="http://schemas.microsoft.com/office/drawing/2014/main" id="{F3B84B8C-5EEB-4CE0-A6E1-550EC48CEFA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00400" y="1066800"/>
            <a:ext cx="76200" cy="914400"/>
          </a:xfrm>
          <a:prstGeom prst="line">
            <a:avLst/>
          </a:prstGeom>
          <a:noFill/>
          <a:ln w="6350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3" name="Text Box 62">
            <a:extLst>
              <a:ext uri="{FF2B5EF4-FFF2-40B4-BE49-F238E27FC236}">
                <a16:creationId xmlns:a16="http://schemas.microsoft.com/office/drawing/2014/main" id="{F93F9162-8B35-4D3A-802F-17447B62B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133600"/>
            <a:ext cx="2133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DDDDDD"/>
                </a:solidFill>
                <a:latin typeface="Gill Sans MT" panose="020B0502020104020203" pitchFamily="34" charset="0"/>
              </a:rPr>
              <a:t>Neighborhood Clusters</a:t>
            </a:r>
          </a:p>
        </p:txBody>
      </p:sp>
      <p:graphicFrame>
        <p:nvGraphicFramePr>
          <p:cNvPr id="17471" name="Group 63">
            <a:extLst>
              <a:ext uri="{FF2B5EF4-FFF2-40B4-BE49-F238E27FC236}">
                <a16:creationId xmlns:a16="http://schemas.microsoft.com/office/drawing/2014/main" id="{B24F9124-453F-402B-8031-F24A9B0DD98A}"/>
              </a:ext>
            </a:extLst>
          </p:cNvPr>
          <p:cNvGraphicFramePr>
            <a:graphicFrameLocks noGrp="1"/>
          </p:cNvGraphicFramePr>
          <p:nvPr/>
        </p:nvGraphicFramePr>
        <p:xfrm>
          <a:off x="6705600" y="2530475"/>
          <a:ext cx="2286000" cy="3070225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2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3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Nbrhd Cluster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Prison Releases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Releases    per 1000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369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9.8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403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8.6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4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325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8.3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296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7.0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370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6.9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316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6.8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332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6.4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268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5.9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10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159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5.5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5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225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5.4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Total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3063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7.1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2838" name="Text Box 117">
            <a:extLst>
              <a:ext uri="{FF2B5EF4-FFF2-40B4-BE49-F238E27FC236}">
                <a16:creationId xmlns:a16="http://schemas.microsoft.com/office/drawing/2014/main" id="{1B1535D0-0E4C-45BC-8700-FF606EECC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371600"/>
            <a:ext cx="4572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C0C0C0"/>
                </a:solidFill>
                <a:latin typeface="Gill Sans MT" panose="020B0502020104020203" pitchFamily="34" charset="0"/>
              </a:rPr>
              <a:t>Nearly half (44%) of all people returning to Wayne County from prison settle in five high volume reentry neighborhoods, where unemployment rates exceed twelve percent (12%).</a:t>
            </a:r>
          </a:p>
        </p:txBody>
      </p:sp>
      <p:sp>
        <p:nvSpPr>
          <p:cNvPr id="32839" name="Text Box 120">
            <a:extLst>
              <a:ext uri="{FF2B5EF4-FFF2-40B4-BE49-F238E27FC236}">
                <a16:creationId xmlns:a16="http://schemas.microsoft.com/office/drawing/2014/main" id="{48622B88-3EC9-4386-805C-2C8FD682E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343400"/>
            <a:ext cx="533400" cy="2286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>
                <a:solidFill>
                  <a:srgbClr val="DDDDDD"/>
                </a:solidFill>
                <a:latin typeface="Gill Sans MT" panose="020B0502020104020203" pitchFamily="34" charset="0"/>
              </a:rPr>
              <a:t>(14.7%)</a:t>
            </a:r>
          </a:p>
        </p:txBody>
      </p:sp>
      <p:sp>
        <p:nvSpPr>
          <p:cNvPr id="32840" name="Text Box 121">
            <a:extLst>
              <a:ext uri="{FF2B5EF4-FFF2-40B4-BE49-F238E27FC236}">
                <a16:creationId xmlns:a16="http://schemas.microsoft.com/office/drawing/2014/main" id="{9169EEA5-5D9B-4F43-9C80-F9614E1D8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114800"/>
            <a:ext cx="533400" cy="2286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>
                <a:solidFill>
                  <a:srgbClr val="DDDDDD"/>
                </a:solidFill>
                <a:latin typeface="Gill Sans MT" panose="020B0502020104020203" pitchFamily="34" charset="0"/>
              </a:rPr>
              <a:t>(12.9%)</a:t>
            </a:r>
          </a:p>
        </p:txBody>
      </p:sp>
      <p:sp>
        <p:nvSpPr>
          <p:cNvPr id="32841" name="Text Box 122">
            <a:extLst>
              <a:ext uri="{FF2B5EF4-FFF2-40B4-BE49-F238E27FC236}">
                <a16:creationId xmlns:a16="http://schemas.microsoft.com/office/drawing/2014/main" id="{6A7643C0-B6D7-4F81-B2F5-C831D0657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648200"/>
            <a:ext cx="533400" cy="2286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>
                <a:solidFill>
                  <a:srgbClr val="DDDDDD"/>
                </a:solidFill>
                <a:latin typeface="Gill Sans MT" panose="020B0502020104020203" pitchFamily="34" charset="0"/>
              </a:rPr>
              <a:t>(13.8%)</a:t>
            </a:r>
          </a:p>
        </p:txBody>
      </p:sp>
      <p:sp>
        <p:nvSpPr>
          <p:cNvPr id="32842" name="Text Box 123">
            <a:extLst>
              <a:ext uri="{FF2B5EF4-FFF2-40B4-BE49-F238E27FC236}">
                <a16:creationId xmlns:a16="http://schemas.microsoft.com/office/drawing/2014/main" id="{7E9168AF-002E-4D9E-BD97-7CDE8ACD5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276600"/>
            <a:ext cx="533400" cy="2286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>
                <a:solidFill>
                  <a:srgbClr val="DDDDDD"/>
                </a:solidFill>
                <a:latin typeface="Gill Sans MT" panose="020B0502020104020203" pitchFamily="34" charset="0"/>
              </a:rPr>
              <a:t>(12.9%)</a:t>
            </a:r>
          </a:p>
        </p:txBody>
      </p:sp>
      <p:sp>
        <p:nvSpPr>
          <p:cNvPr id="32843" name="Text Box 124">
            <a:extLst>
              <a:ext uri="{FF2B5EF4-FFF2-40B4-BE49-F238E27FC236}">
                <a16:creationId xmlns:a16="http://schemas.microsoft.com/office/drawing/2014/main" id="{FB83F6CC-0B1A-4588-BBC4-CBC9709F8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276600"/>
            <a:ext cx="533400" cy="2286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>
                <a:solidFill>
                  <a:srgbClr val="DDDDDD"/>
                </a:solidFill>
                <a:latin typeface="Gill Sans MT" panose="020B0502020104020203" pitchFamily="34" charset="0"/>
              </a:rPr>
              <a:t>(12.5%)</a:t>
            </a: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76" descr="map10b_detroit_expenditure [Converted] copy">
            <a:extLst>
              <a:ext uri="{FF2B5EF4-FFF2-40B4-BE49-F238E27FC236}">
                <a16:creationId xmlns:a16="http://schemas.microsoft.com/office/drawing/2014/main" id="{D29656FB-E5E2-4364-9B16-2AA8ECB2F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905000"/>
            <a:ext cx="651510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2">
            <a:extLst>
              <a:ext uri="{FF2B5EF4-FFF2-40B4-BE49-F238E27FC236}">
                <a16:creationId xmlns:a16="http://schemas.microsoft.com/office/drawing/2014/main" id="{198FA0F7-BA64-4711-A9DF-B73E3B498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0"/>
            <a:ext cx="2590800" cy="686435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6" name="Text Box 3">
            <a:extLst>
              <a:ext uri="{FF2B5EF4-FFF2-40B4-BE49-F238E27FC236}">
                <a16:creationId xmlns:a16="http://schemas.microsoft.com/office/drawing/2014/main" id="{580F56FA-B67D-400E-9E7C-6A40D8224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6553200" cy="106680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13716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C0C0"/>
                </a:solidFill>
                <a:latin typeface="Sylfaen" panose="010A0502050306030303" pitchFamily="18" charset="0"/>
              </a:rPr>
              <a:t>Estimated Annual Prison Expenditures </a:t>
            </a:r>
            <a:r>
              <a:rPr lang="en-US" altLang="en-US" sz="2000" b="1">
                <a:solidFill>
                  <a:srgbClr val="C0C0C0"/>
                </a:solidFill>
                <a:latin typeface="Sylfaen" panose="010A0502050306030303" pitchFamily="18" charset="0"/>
              </a:rPr>
              <a:t>(2007)</a:t>
            </a:r>
            <a:endParaRPr lang="en-US" altLang="en-US" sz="1600" b="1">
              <a:solidFill>
                <a:srgbClr val="969696"/>
              </a:solidFill>
              <a:latin typeface="Sylfaen" panose="010A0502050306030303" pitchFamily="18" charset="0"/>
            </a:endParaRPr>
          </a:p>
        </p:txBody>
      </p:sp>
      <p:sp>
        <p:nvSpPr>
          <p:cNvPr id="33797" name="Text Box 4">
            <a:extLst>
              <a:ext uri="{FF2B5EF4-FFF2-40B4-BE49-F238E27FC236}">
                <a16:creationId xmlns:a16="http://schemas.microsoft.com/office/drawing/2014/main" id="{4FA01922-FFF5-4DB5-A216-FC9C45102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0"/>
            <a:ext cx="2590800" cy="1069975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3716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DDDDDD"/>
                </a:solidFill>
                <a:latin typeface="Sylfaen" panose="010A0502050306030303" pitchFamily="18" charset="0"/>
              </a:rPr>
              <a:t>Detroit</a:t>
            </a:r>
          </a:p>
          <a:p>
            <a:pPr algn="ctr" eaLnBrk="1" hangingPunct="1">
              <a:spcBef>
                <a:spcPct val="25000"/>
              </a:spcBef>
              <a:buFontTx/>
              <a:buNone/>
            </a:pPr>
            <a:r>
              <a:rPr lang="en-US" altLang="en-US" sz="1600" b="1">
                <a:solidFill>
                  <a:srgbClr val="B2B2B2"/>
                </a:solidFill>
                <a:latin typeface="Sylfaen" panose="010A0502050306030303" pitchFamily="18" charset="0"/>
              </a:rPr>
              <a:t>Block-Groups with</a:t>
            </a:r>
          </a:p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en-US" altLang="en-US" sz="1600" b="1">
                <a:solidFill>
                  <a:srgbClr val="B2B2B2"/>
                </a:solidFill>
                <a:latin typeface="Sylfaen" panose="010A0502050306030303" pitchFamily="18" charset="0"/>
              </a:rPr>
              <a:t>Neighborhood Boundaries</a:t>
            </a:r>
            <a:endParaRPr lang="en-US" altLang="en-US" sz="1600" b="1">
              <a:solidFill>
                <a:srgbClr val="B2B2B2"/>
              </a:solidFill>
            </a:endParaRPr>
          </a:p>
        </p:txBody>
      </p:sp>
      <p:sp>
        <p:nvSpPr>
          <p:cNvPr id="33798" name="Line 5">
            <a:extLst>
              <a:ext uri="{FF2B5EF4-FFF2-40B4-BE49-F238E27FC236}">
                <a16:creationId xmlns:a16="http://schemas.microsoft.com/office/drawing/2014/main" id="{02A47FE1-AA4D-4626-96CA-447D0DB1D81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Text Box 6">
            <a:extLst>
              <a:ext uri="{FF2B5EF4-FFF2-40B4-BE49-F238E27FC236}">
                <a16:creationId xmlns:a16="http://schemas.microsoft.com/office/drawing/2014/main" id="{6BEDA8B4-7CEB-4BBD-B6E7-13399CEF2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553200"/>
            <a:ext cx="1447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rgbClr val="DDDDDD"/>
                </a:solidFill>
                <a:latin typeface="Franklin Gothic Medium Cond" panose="020B0606030402020204" pitchFamily="34" charset="0"/>
              </a:rPr>
              <a:t>JUSTICE</a:t>
            </a:r>
            <a:r>
              <a:rPr lang="en-US" altLang="en-US" sz="1200">
                <a:solidFill>
                  <a:srgbClr val="B2B2B2"/>
                </a:solidFill>
                <a:latin typeface="Franklin Gothic Medium Cond" panose="020B0606030402020204" pitchFamily="34" charset="0"/>
              </a:rPr>
              <a:t>MAPPING</a:t>
            </a:r>
            <a:r>
              <a:rPr lang="en-US" altLang="en-US" sz="1200">
                <a:solidFill>
                  <a:srgbClr val="B2B2B2"/>
                </a:solidFill>
                <a:latin typeface="Arial Narrow" panose="020B0606020202030204" pitchFamily="34" charset="0"/>
              </a:rPr>
              <a:t>                </a:t>
            </a:r>
            <a:endParaRPr lang="en-US" altLang="en-US" sz="1000">
              <a:solidFill>
                <a:srgbClr val="B2B2B2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3800" name="Line 7">
            <a:extLst>
              <a:ext uri="{FF2B5EF4-FFF2-40B4-BE49-F238E27FC236}">
                <a16:creationId xmlns:a16="http://schemas.microsoft.com/office/drawing/2014/main" id="{1AA19305-9BD1-47E2-8FE5-C9075B7702D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1" name="Line 8">
            <a:extLst>
              <a:ext uri="{FF2B5EF4-FFF2-40B4-BE49-F238E27FC236}">
                <a16:creationId xmlns:a16="http://schemas.microsoft.com/office/drawing/2014/main" id="{48EAAC36-5982-49AA-ADD8-65CAB38B1AE2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5715000" y="3429000"/>
            <a:ext cx="6858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2" name="Line 10">
            <a:extLst>
              <a:ext uri="{FF2B5EF4-FFF2-40B4-BE49-F238E27FC236}">
                <a16:creationId xmlns:a16="http://schemas.microsoft.com/office/drawing/2014/main" id="{B1CC8D9B-45D6-475B-A0AD-E4A38A5A531A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3124200" y="3429000"/>
            <a:ext cx="6858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3" name="Line 11">
            <a:extLst>
              <a:ext uri="{FF2B5EF4-FFF2-40B4-BE49-F238E27FC236}">
                <a16:creationId xmlns:a16="http://schemas.microsoft.com/office/drawing/2014/main" id="{1BD8CFFC-6A2D-4031-80F7-B5B6C91AECB4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-3416300" y="3429000"/>
            <a:ext cx="6858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4" name="Line 12">
            <a:extLst>
              <a:ext uri="{FF2B5EF4-FFF2-40B4-BE49-F238E27FC236}">
                <a16:creationId xmlns:a16="http://schemas.microsoft.com/office/drawing/2014/main" id="{D6514E9D-29E1-4B83-886C-13CAC36AE7B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38100">
            <a:solidFill>
              <a:schemeClr val="bg1">
                <a:alpha val="49019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5" name="Freeform 13">
            <a:extLst>
              <a:ext uri="{FF2B5EF4-FFF2-40B4-BE49-F238E27FC236}">
                <a16:creationId xmlns:a16="http://schemas.microsoft.com/office/drawing/2014/main" id="{3353B2E8-EFD5-455F-8216-16E4A8DC010B}"/>
              </a:ext>
            </a:extLst>
          </p:cNvPr>
          <p:cNvSpPr>
            <a:spLocks/>
          </p:cNvSpPr>
          <p:nvPr/>
        </p:nvSpPr>
        <p:spPr bwMode="auto">
          <a:xfrm>
            <a:off x="5957888" y="1090613"/>
            <a:ext cx="566737" cy="881062"/>
          </a:xfrm>
          <a:custGeom>
            <a:avLst/>
            <a:gdLst>
              <a:gd name="T0" fmla="*/ 2147483646 w 357"/>
              <a:gd name="T1" fmla="*/ 2147483646 h 555"/>
              <a:gd name="T2" fmla="*/ 2147483646 w 357"/>
              <a:gd name="T3" fmla="*/ 2147483646 h 555"/>
              <a:gd name="T4" fmla="*/ 2147483646 w 357"/>
              <a:gd name="T5" fmla="*/ 2147483646 h 555"/>
              <a:gd name="T6" fmla="*/ 2147483646 w 357"/>
              <a:gd name="T7" fmla="*/ 2147483646 h 555"/>
              <a:gd name="T8" fmla="*/ 2147483646 w 357"/>
              <a:gd name="T9" fmla="*/ 2147483646 h 555"/>
              <a:gd name="T10" fmla="*/ 2147483646 w 357"/>
              <a:gd name="T11" fmla="*/ 2147483646 h 555"/>
              <a:gd name="T12" fmla="*/ 2147483646 w 357"/>
              <a:gd name="T13" fmla="*/ 2147483646 h 555"/>
              <a:gd name="T14" fmla="*/ 2147483646 w 357"/>
              <a:gd name="T15" fmla="*/ 2147483646 h 555"/>
              <a:gd name="T16" fmla="*/ 2147483646 w 357"/>
              <a:gd name="T17" fmla="*/ 2147483646 h 555"/>
              <a:gd name="T18" fmla="*/ 2147483646 w 357"/>
              <a:gd name="T19" fmla="*/ 2147483646 h 555"/>
              <a:gd name="T20" fmla="*/ 0 w 357"/>
              <a:gd name="T21" fmla="*/ 2147483646 h 555"/>
              <a:gd name="T22" fmla="*/ 2147483646 w 357"/>
              <a:gd name="T23" fmla="*/ 2147483646 h 555"/>
              <a:gd name="T24" fmla="*/ 2147483646 w 357"/>
              <a:gd name="T25" fmla="*/ 2147483646 h 555"/>
              <a:gd name="T26" fmla="*/ 2147483646 w 357"/>
              <a:gd name="T27" fmla="*/ 2147483646 h 555"/>
              <a:gd name="T28" fmla="*/ 2147483646 w 357"/>
              <a:gd name="T29" fmla="*/ 2147483646 h 555"/>
              <a:gd name="T30" fmla="*/ 2147483646 w 357"/>
              <a:gd name="T31" fmla="*/ 0 h 55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57"/>
              <a:gd name="T49" fmla="*/ 0 h 555"/>
              <a:gd name="T50" fmla="*/ 357 w 357"/>
              <a:gd name="T51" fmla="*/ 555 h 55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57" h="555">
                <a:moveTo>
                  <a:pt x="354" y="3"/>
                </a:moveTo>
                <a:cubicBezTo>
                  <a:pt x="319" y="15"/>
                  <a:pt x="313" y="27"/>
                  <a:pt x="271" y="41"/>
                </a:cubicBezTo>
                <a:cubicBezTo>
                  <a:pt x="255" y="64"/>
                  <a:pt x="229" y="83"/>
                  <a:pt x="205" y="99"/>
                </a:cubicBezTo>
                <a:cubicBezTo>
                  <a:pt x="202" y="108"/>
                  <a:pt x="194" y="117"/>
                  <a:pt x="187" y="123"/>
                </a:cubicBezTo>
                <a:cubicBezTo>
                  <a:pt x="182" y="128"/>
                  <a:pt x="173" y="137"/>
                  <a:pt x="173" y="137"/>
                </a:cubicBezTo>
                <a:cubicBezTo>
                  <a:pt x="166" y="148"/>
                  <a:pt x="156" y="160"/>
                  <a:pt x="145" y="167"/>
                </a:cubicBezTo>
                <a:cubicBezTo>
                  <a:pt x="141" y="179"/>
                  <a:pt x="130" y="186"/>
                  <a:pt x="125" y="197"/>
                </a:cubicBezTo>
                <a:cubicBezTo>
                  <a:pt x="116" y="215"/>
                  <a:pt x="100" y="254"/>
                  <a:pt x="89" y="271"/>
                </a:cubicBezTo>
                <a:cubicBezTo>
                  <a:pt x="71" y="307"/>
                  <a:pt x="60" y="361"/>
                  <a:pt x="55" y="391"/>
                </a:cubicBezTo>
                <a:cubicBezTo>
                  <a:pt x="53" y="446"/>
                  <a:pt x="41" y="453"/>
                  <a:pt x="37" y="523"/>
                </a:cubicBezTo>
                <a:cubicBezTo>
                  <a:pt x="33" y="533"/>
                  <a:pt x="11" y="533"/>
                  <a:pt x="0" y="534"/>
                </a:cubicBezTo>
                <a:cubicBezTo>
                  <a:pt x="16" y="539"/>
                  <a:pt x="32" y="538"/>
                  <a:pt x="48" y="543"/>
                </a:cubicBezTo>
                <a:cubicBezTo>
                  <a:pt x="27" y="550"/>
                  <a:pt x="25" y="545"/>
                  <a:pt x="39" y="555"/>
                </a:cubicBezTo>
                <a:cubicBezTo>
                  <a:pt x="57" y="551"/>
                  <a:pt x="77" y="554"/>
                  <a:pt x="93" y="546"/>
                </a:cubicBezTo>
                <a:lnTo>
                  <a:pt x="351" y="555"/>
                </a:lnTo>
                <a:lnTo>
                  <a:pt x="357" y="0"/>
                </a:lnTo>
              </a:path>
            </a:pathLst>
          </a:custGeom>
          <a:solidFill>
            <a:srgbClr val="292929"/>
          </a:solidFill>
          <a:ln w="9525">
            <a:solidFill>
              <a:srgbClr val="1C1C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6" name="Line 14">
            <a:extLst>
              <a:ext uri="{FF2B5EF4-FFF2-40B4-BE49-F238E27FC236}">
                <a16:creationId xmlns:a16="http://schemas.microsoft.com/office/drawing/2014/main" id="{8721CCEE-3BC4-4085-9C14-55571BCC34F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00400" y="1066800"/>
            <a:ext cx="76200" cy="914400"/>
          </a:xfrm>
          <a:prstGeom prst="line">
            <a:avLst/>
          </a:prstGeom>
          <a:noFill/>
          <a:ln w="6350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7" name="Text Box 15">
            <a:extLst>
              <a:ext uri="{FF2B5EF4-FFF2-40B4-BE49-F238E27FC236}">
                <a16:creationId xmlns:a16="http://schemas.microsoft.com/office/drawing/2014/main" id="{EE484B1F-1889-4D71-8096-6BA2DF086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133600"/>
            <a:ext cx="2133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DDDDDD"/>
                </a:solidFill>
                <a:latin typeface="Gill Sans MT" panose="020B0502020104020203" pitchFamily="34" charset="0"/>
              </a:rPr>
              <a:t>Neighborhood Clusters</a:t>
            </a:r>
          </a:p>
        </p:txBody>
      </p:sp>
      <p:graphicFrame>
        <p:nvGraphicFramePr>
          <p:cNvPr id="22615" name="Group 87">
            <a:extLst>
              <a:ext uri="{FF2B5EF4-FFF2-40B4-BE49-F238E27FC236}">
                <a16:creationId xmlns:a16="http://schemas.microsoft.com/office/drawing/2014/main" id="{6DAA276B-C9D8-40AE-9806-0F8951B7AFB9}"/>
              </a:ext>
            </a:extLst>
          </p:cNvPr>
          <p:cNvGraphicFramePr>
            <a:graphicFrameLocks noGrp="1"/>
          </p:cNvGraphicFramePr>
          <p:nvPr/>
        </p:nvGraphicFramePr>
        <p:xfrm>
          <a:off x="6705600" y="2530475"/>
          <a:ext cx="2286000" cy="32178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2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3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96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Nbrhd Cluster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Prison Bed Years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Estimated  Annual Expenditure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576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1,826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$54,767,952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576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1,425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$42,758,661</a:t>
                      </a:r>
                    </a:p>
                  </a:txBody>
                  <a:tcPr marT="44056" marB="4405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576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1,339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$40,159,956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576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1,309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$39,278,754</a:t>
                      </a:r>
                    </a:p>
                  </a:txBody>
                  <a:tcPr marT="44056" marB="4405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576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1,195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$35,852,973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576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1,112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$33,372,543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576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5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949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$28,458,897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C0C0C0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576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935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$28,042,872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5576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4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735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$22,055,238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5576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10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603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$18,101,595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246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Total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11,428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$342,849,441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/>
                        <a:latin typeface="Arial" charset="0"/>
                      </a:endParaRPr>
                    </a:p>
                  </a:txBody>
                  <a:tcPr marT="44056" marB="44056" anchor="b" horzOverflow="overflow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3862" name="Text Box 71">
            <a:extLst>
              <a:ext uri="{FF2B5EF4-FFF2-40B4-BE49-F238E27FC236}">
                <a16:creationId xmlns:a16="http://schemas.microsoft.com/office/drawing/2014/main" id="{50330348-5DA5-44D6-81FD-9FA74DB75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343400"/>
            <a:ext cx="533400" cy="2286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>
                <a:solidFill>
                  <a:srgbClr val="DDDDDD"/>
                </a:solidFill>
                <a:latin typeface="Gill Sans MT" panose="020B0502020104020203" pitchFamily="34" charset="0"/>
              </a:rPr>
              <a:t>$35.9M</a:t>
            </a:r>
          </a:p>
        </p:txBody>
      </p:sp>
      <p:sp>
        <p:nvSpPr>
          <p:cNvPr id="33863" name="Text Box 72">
            <a:extLst>
              <a:ext uri="{FF2B5EF4-FFF2-40B4-BE49-F238E27FC236}">
                <a16:creationId xmlns:a16="http://schemas.microsoft.com/office/drawing/2014/main" id="{05F29810-2346-476E-8F2F-B81D93A43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114800"/>
            <a:ext cx="533400" cy="2286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>
                <a:solidFill>
                  <a:srgbClr val="DDDDDD"/>
                </a:solidFill>
                <a:latin typeface="Gill Sans MT" panose="020B0502020104020203" pitchFamily="34" charset="0"/>
              </a:rPr>
              <a:t>$42.8M</a:t>
            </a:r>
          </a:p>
        </p:txBody>
      </p:sp>
      <p:sp>
        <p:nvSpPr>
          <p:cNvPr id="33864" name="Text Box 73">
            <a:extLst>
              <a:ext uri="{FF2B5EF4-FFF2-40B4-BE49-F238E27FC236}">
                <a16:creationId xmlns:a16="http://schemas.microsoft.com/office/drawing/2014/main" id="{DDC8874F-4CD9-4DE7-A65A-7FF109C95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648200"/>
            <a:ext cx="533400" cy="2286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>
                <a:solidFill>
                  <a:srgbClr val="DDDDDD"/>
                </a:solidFill>
                <a:latin typeface="Gill Sans MT" panose="020B0502020104020203" pitchFamily="34" charset="0"/>
              </a:rPr>
              <a:t>$22.1M</a:t>
            </a:r>
          </a:p>
        </p:txBody>
      </p:sp>
      <p:sp>
        <p:nvSpPr>
          <p:cNvPr id="33865" name="Text Box 74">
            <a:extLst>
              <a:ext uri="{FF2B5EF4-FFF2-40B4-BE49-F238E27FC236}">
                <a16:creationId xmlns:a16="http://schemas.microsoft.com/office/drawing/2014/main" id="{FA3F121F-93CA-4D9D-BCDB-D5F133799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276600"/>
            <a:ext cx="533400" cy="2286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>
                <a:solidFill>
                  <a:srgbClr val="DDDDDD"/>
                </a:solidFill>
                <a:latin typeface="Gill Sans MT" panose="020B0502020104020203" pitchFamily="34" charset="0"/>
              </a:rPr>
              <a:t>$33.4M</a:t>
            </a:r>
          </a:p>
        </p:txBody>
      </p:sp>
      <p:sp>
        <p:nvSpPr>
          <p:cNvPr id="33866" name="Text Box 75">
            <a:extLst>
              <a:ext uri="{FF2B5EF4-FFF2-40B4-BE49-F238E27FC236}">
                <a16:creationId xmlns:a16="http://schemas.microsoft.com/office/drawing/2014/main" id="{DAC83313-0007-4D78-BF60-655FE1CBA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276600"/>
            <a:ext cx="533400" cy="2286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>
                <a:solidFill>
                  <a:srgbClr val="DDDDDD"/>
                </a:solidFill>
                <a:latin typeface="Gill Sans MT" panose="020B0502020104020203" pitchFamily="34" charset="0"/>
              </a:rPr>
              <a:t>$54.8M</a:t>
            </a:r>
          </a:p>
        </p:txBody>
      </p:sp>
      <p:sp>
        <p:nvSpPr>
          <p:cNvPr id="33867" name="Text Box 88">
            <a:extLst>
              <a:ext uri="{FF2B5EF4-FFF2-40B4-BE49-F238E27FC236}">
                <a16:creationId xmlns:a16="http://schemas.microsoft.com/office/drawing/2014/main" id="{CE56EF53-E73B-4588-BC4E-86E8E1F25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581400"/>
            <a:ext cx="533400" cy="2286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>
                <a:solidFill>
                  <a:srgbClr val="DDDDDD"/>
                </a:solidFill>
                <a:latin typeface="Gill Sans MT" panose="020B0502020104020203" pitchFamily="34" charset="0"/>
              </a:rPr>
              <a:t>$40.2M</a:t>
            </a:r>
          </a:p>
        </p:txBody>
      </p:sp>
      <p:sp>
        <p:nvSpPr>
          <p:cNvPr id="33868" name="Text Box 89">
            <a:extLst>
              <a:ext uri="{FF2B5EF4-FFF2-40B4-BE49-F238E27FC236}">
                <a16:creationId xmlns:a16="http://schemas.microsoft.com/office/drawing/2014/main" id="{29EC3242-AAEC-4CF1-AB6E-F66727F8C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419600"/>
            <a:ext cx="533400" cy="2286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>
                <a:solidFill>
                  <a:srgbClr val="DDDDDD"/>
                </a:solidFill>
                <a:latin typeface="Gill Sans MT" panose="020B0502020104020203" pitchFamily="34" charset="0"/>
              </a:rPr>
              <a:t>$39.3M</a:t>
            </a:r>
          </a:p>
        </p:txBody>
      </p:sp>
      <p:sp>
        <p:nvSpPr>
          <p:cNvPr id="33869" name="Text Box 90">
            <a:extLst>
              <a:ext uri="{FF2B5EF4-FFF2-40B4-BE49-F238E27FC236}">
                <a16:creationId xmlns:a16="http://schemas.microsoft.com/office/drawing/2014/main" id="{38A6C58F-D84B-4B87-B93F-5F432395A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334000"/>
            <a:ext cx="533400" cy="2286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>
                <a:solidFill>
                  <a:srgbClr val="DDDDDD"/>
                </a:solidFill>
                <a:latin typeface="Gill Sans MT" panose="020B0502020104020203" pitchFamily="34" charset="0"/>
              </a:rPr>
              <a:t>$28.5M</a:t>
            </a:r>
          </a:p>
        </p:txBody>
      </p:sp>
      <p:sp>
        <p:nvSpPr>
          <p:cNvPr id="33870" name="Text Box 91">
            <a:extLst>
              <a:ext uri="{FF2B5EF4-FFF2-40B4-BE49-F238E27FC236}">
                <a16:creationId xmlns:a16="http://schemas.microsoft.com/office/drawing/2014/main" id="{D693331C-985A-40CB-8BA1-DA5C701D4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505200"/>
            <a:ext cx="533400" cy="2286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>
                <a:solidFill>
                  <a:srgbClr val="DDDDDD"/>
                </a:solidFill>
                <a:latin typeface="Gill Sans MT" panose="020B0502020104020203" pitchFamily="34" charset="0"/>
              </a:rPr>
              <a:t>$28.0M</a:t>
            </a:r>
          </a:p>
        </p:txBody>
      </p:sp>
      <p:sp>
        <p:nvSpPr>
          <p:cNvPr id="33871" name="Text Box 92">
            <a:extLst>
              <a:ext uri="{FF2B5EF4-FFF2-40B4-BE49-F238E27FC236}">
                <a16:creationId xmlns:a16="http://schemas.microsoft.com/office/drawing/2014/main" id="{86DD39BA-0C82-46A9-A941-41D6FD2DA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124200"/>
            <a:ext cx="533400" cy="2286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00">
                <a:solidFill>
                  <a:srgbClr val="DDDDDD"/>
                </a:solidFill>
                <a:latin typeface="Gill Sans MT" panose="020B0502020104020203" pitchFamily="34" charset="0"/>
              </a:rPr>
              <a:t>$18.1M</a:t>
            </a:r>
          </a:p>
        </p:txBody>
      </p:sp>
      <p:sp>
        <p:nvSpPr>
          <p:cNvPr id="33872" name="Text Box 70">
            <a:extLst>
              <a:ext uri="{FF2B5EF4-FFF2-40B4-BE49-F238E27FC236}">
                <a16:creationId xmlns:a16="http://schemas.microsoft.com/office/drawing/2014/main" id="{39EDBE5D-0D14-4AB6-8F10-64F6AF375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371600"/>
            <a:ext cx="487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C0C0C0"/>
                </a:solidFill>
                <a:latin typeface="Gill Sans MT" panose="020B0502020104020203" pitchFamily="34" charset="0"/>
              </a:rPr>
              <a:t>Michigan taxpayers will pay nearly $100 million to imprison residents from just two of Detroit’s 10 major neighborhood areas sentenced in 2007. 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D1 v2">
            <a:extLst>
              <a:ext uri="{FF2B5EF4-FFF2-40B4-BE49-F238E27FC236}">
                <a16:creationId xmlns:a16="http://schemas.microsoft.com/office/drawing/2014/main" id="{55523C22-B75A-4D7B-A1CD-A57D083D9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3089275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SD1 v2">
            <a:extLst>
              <a:ext uri="{FF2B5EF4-FFF2-40B4-BE49-F238E27FC236}">
                <a16:creationId xmlns:a16="http://schemas.microsoft.com/office/drawing/2014/main" id="{A4D438D4-2F25-4597-B09E-D280D81D7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133600"/>
            <a:ext cx="3089275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SS1 v2">
            <a:extLst>
              <a:ext uri="{FF2B5EF4-FFF2-40B4-BE49-F238E27FC236}">
                <a16:creationId xmlns:a16="http://schemas.microsoft.com/office/drawing/2014/main" id="{DF112CD1-D5C7-4F10-8EC0-09773054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33600"/>
            <a:ext cx="3089275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5">
            <a:extLst>
              <a:ext uri="{FF2B5EF4-FFF2-40B4-BE49-F238E27FC236}">
                <a16:creationId xmlns:a16="http://schemas.microsoft.com/office/drawing/2014/main" id="{83CF3FE1-1C97-470A-A623-AF1F3537C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3" y="17463"/>
            <a:ext cx="9104312" cy="1277937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6150" name="Group 6">
            <a:extLst>
              <a:ext uri="{FF2B5EF4-FFF2-40B4-BE49-F238E27FC236}">
                <a16:creationId xmlns:a16="http://schemas.microsoft.com/office/drawing/2014/main" id="{88F2AC5F-3934-47E6-B20E-31B27F6E738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3525" cy="6858000"/>
            <a:chOff x="0" y="0"/>
            <a:chExt cx="5766" cy="4320"/>
          </a:xfrm>
        </p:grpSpPr>
        <p:sp>
          <p:nvSpPr>
            <p:cNvPr id="6157" name="Rectangle 7">
              <a:extLst>
                <a:ext uri="{FF2B5EF4-FFF2-40B4-BE49-F238E27FC236}">
                  <a16:creationId xmlns:a16="http://schemas.microsoft.com/office/drawing/2014/main" id="{E10791E4-DD50-41FD-8FA6-B2CE97721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984"/>
              <a:ext cx="5760" cy="336"/>
            </a:xfrm>
            <a:prstGeom prst="rect">
              <a:avLst/>
            </a:prstGeom>
            <a:gradFill rotWithShape="1">
              <a:gsLst>
                <a:gs pos="0">
                  <a:srgbClr val="4D4D4D"/>
                </a:gs>
                <a:gs pos="100000">
                  <a:srgbClr val="A8A8A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DDDDDD"/>
                </a:solidFill>
              </a:endParaRPr>
            </a:p>
          </p:txBody>
        </p:sp>
        <p:pic>
          <p:nvPicPr>
            <p:cNvPr id="6158" name="Picture 8" descr="jmc_logo_transparent_gray">
              <a:extLst>
                <a:ext uri="{FF2B5EF4-FFF2-40B4-BE49-F238E27FC236}">
                  <a16:creationId xmlns:a16="http://schemas.microsoft.com/office/drawing/2014/main" id="{DB4C1A4C-B795-4AA6-B708-E4E7151BDD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51"/>
              <a:ext cx="10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9" name="Text Box 9">
              <a:extLst>
                <a:ext uri="{FF2B5EF4-FFF2-40B4-BE49-F238E27FC236}">
                  <a16:creationId xmlns:a16="http://schemas.microsoft.com/office/drawing/2014/main" id="{4719936D-73CC-4E01-B015-303C55430E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984"/>
              <a:ext cx="17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www.justicemapping.org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Office Tel:  347.223.2598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Fax:  718.638.2814</a:t>
              </a:r>
            </a:p>
          </p:txBody>
        </p:sp>
        <p:sp>
          <p:nvSpPr>
            <p:cNvPr id="6160" name="Line 10">
              <a:extLst>
                <a:ext uri="{FF2B5EF4-FFF2-40B4-BE49-F238E27FC236}">
                  <a16:creationId xmlns:a16="http://schemas.microsoft.com/office/drawing/2014/main" id="{D7F3E7AE-A009-4D45-97C2-5BBED6CFE4D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60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1" name="Line 11">
              <a:extLst>
                <a:ext uri="{FF2B5EF4-FFF2-40B4-BE49-F238E27FC236}">
                  <a16:creationId xmlns:a16="http://schemas.microsoft.com/office/drawing/2014/main" id="{15FAE141-4D68-4630-8158-2EF9D4DEC67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-216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2" name="Line 12">
              <a:extLst>
                <a:ext uri="{FF2B5EF4-FFF2-40B4-BE49-F238E27FC236}">
                  <a16:creationId xmlns:a16="http://schemas.microsoft.com/office/drawing/2014/main" id="{FC681B97-A32D-44D1-8472-0E549E02D7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3" name="Line 13">
              <a:extLst>
                <a:ext uri="{FF2B5EF4-FFF2-40B4-BE49-F238E27FC236}">
                  <a16:creationId xmlns:a16="http://schemas.microsoft.com/office/drawing/2014/main" id="{55745161-BD9B-431F-ABC4-6208A4B41F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4" name="Line 14">
              <a:extLst>
                <a:ext uri="{FF2B5EF4-FFF2-40B4-BE49-F238E27FC236}">
                  <a16:creationId xmlns:a16="http://schemas.microsoft.com/office/drawing/2014/main" id="{21E3C776-2D8A-40E6-B072-5A0EDB4410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84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1" name="Line 15">
            <a:extLst>
              <a:ext uri="{FF2B5EF4-FFF2-40B4-BE49-F238E27FC236}">
                <a16:creationId xmlns:a16="http://schemas.microsoft.com/office/drawing/2014/main" id="{35D79604-E074-4D0A-8210-6A2797112FF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Rectangle 16">
            <a:extLst>
              <a:ext uri="{FF2B5EF4-FFF2-40B4-BE49-F238E27FC236}">
                <a16:creationId xmlns:a16="http://schemas.microsoft.com/office/drawing/2014/main" id="{EE951947-2C75-46EB-BD24-8135D258F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B2B2B2"/>
                </a:solidFill>
                <a:latin typeface="Verdana" panose="020B0604030504040204" pitchFamily="34" charset="0"/>
              </a:rPr>
              <a:t>The Importance of Boundaries</a:t>
            </a:r>
            <a:br>
              <a:rPr lang="en-US" altLang="en-US" sz="2400" b="1">
                <a:solidFill>
                  <a:srgbClr val="B2B2B2"/>
                </a:solidFill>
                <a:latin typeface="Tahoma" panose="020B0604030504040204" pitchFamily="34" charset="0"/>
              </a:rPr>
            </a:br>
            <a:r>
              <a:rPr lang="en-US" altLang="en-US" sz="1800" b="1">
                <a:solidFill>
                  <a:srgbClr val="B2B2B2"/>
                </a:solidFill>
                <a:latin typeface="Verdana" panose="020B0604030504040204" pitchFamily="34" charset="0"/>
              </a:rPr>
              <a:t>Three Views of the Same Data</a:t>
            </a:r>
            <a:r>
              <a:rPr lang="en-US" altLang="en-US" sz="2400" b="1">
                <a:solidFill>
                  <a:srgbClr val="DDDDDD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6153" name="Text Box 17">
            <a:extLst>
              <a:ext uri="{FF2B5EF4-FFF2-40B4-BE49-F238E27FC236}">
                <a16:creationId xmlns:a16="http://schemas.microsoft.com/office/drawing/2014/main" id="{A66C8D5D-73D5-4E56-9F27-CE2612A28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438400"/>
            <a:ext cx="2438400" cy="244475"/>
          </a:xfrm>
          <a:prstGeom prst="rect">
            <a:avLst/>
          </a:prstGeom>
          <a:solidFill>
            <a:schemeClr val="bg1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altLang="en-US" sz="1000">
                <a:solidFill>
                  <a:srgbClr val="B2B2B2"/>
                </a:solidFill>
                <a:latin typeface="Verdana" panose="020B0604030504040204" pitchFamily="34" charset="0"/>
              </a:rPr>
              <a:t>Community Districts</a:t>
            </a:r>
          </a:p>
        </p:txBody>
      </p:sp>
      <p:sp>
        <p:nvSpPr>
          <p:cNvPr id="6154" name="Text Box 18">
            <a:extLst>
              <a:ext uri="{FF2B5EF4-FFF2-40B4-BE49-F238E27FC236}">
                <a16:creationId xmlns:a16="http://schemas.microsoft.com/office/drawing/2014/main" id="{9147EE2F-26A0-40E1-B5AF-FE332F781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438400"/>
            <a:ext cx="2438400" cy="244475"/>
          </a:xfrm>
          <a:prstGeom prst="rect">
            <a:avLst/>
          </a:prstGeom>
          <a:solidFill>
            <a:schemeClr val="bg1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altLang="en-US" sz="1000">
                <a:solidFill>
                  <a:srgbClr val="B2B2B2"/>
                </a:solidFill>
                <a:latin typeface="Verdana" panose="020B0604030504040204" pitchFamily="34" charset="0"/>
              </a:rPr>
              <a:t>School Districts</a:t>
            </a:r>
          </a:p>
        </p:txBody>
      </p:sp>
      <p:sp>
        <p:nvSpPr>
          <p:cNvPr id="6155" name="Text Box 19">
            <a:extLst>
              <a:ext uri="{FF2B5EF4-FFF2-40B4-BE49-F238E27FC236}">
                <a16:creationId xmlns:a16="http://schemas.microsoft.com/office/drawing/2014/main" id="{4523153E-0BE2-4C0D-9A83-02DAE99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4475" y="2438400"/>
            <a:ext cx="2362200" cy="244475"/>
          </a:xfrm>
          <a:prstGeom prst="rect">
            <a:avLst/>
          </a:prstGeom>
          <a:solidFill>
            <a:schemeClr val="bg1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altLang="en-US" sz="1000">
                <a:solidFill>
                  <a:srgbClr val="B2B2B2"/>
                </a:solidFill>
                <a:latin typeface="Verdana" panose="020B0604030504040204" pitchFamily="34" charset="0"/>
              </a:rPr>
              <a:t>State Senate Districts</a:t>
            </a:r>
          </a:p>
        </p:txBody>
      </p:sp>
      <p:sp>
        <p:nvSpPr>
          <p:cNvPr id="6156" name="Text Box 20">
            <a:extLst>
              <a:ext uri="{FF2B5EF4-FFF2-40B4-BE49-F238E27FC236}">
                <a16:creationId xmlns:a16="http://schemas.microsoft.com/office/drawing/2014/main" id="{BE4888F3-CBB9-44BC-B679-4A5D139D3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752600"/>
            <a:ext cx="731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808080"/>
                </a:solidFill>
                <a:latin typeface="Trebuchet MS" panose="020B0603020202020204" pitchFamily="34" charset="0"/>
              </a:rPr>
              <a:t>New York City Prison Admissions, 2003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extLst>
              <a:ext uri="{FF2B5EF4-FFF2-40B4-BE49-F238E27FC236}">
                <a16:creationId xmlns:a16="http://schemas.microsoft.com/office/drawing/2014/main" id="{28DB49D4-E613-4339-A4C2-8CAEE1F32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91440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8915400" algn="r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915400" algn="r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9154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EAEAEA"/>
                </a:solidFill>
              </a:rPr>
              <a:t>Las Vegas Neighborhoods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EAEAEA"/>
                </a:solidFill>
              </a:rPr>
              <a:t>Probationers &amp; Treatment Facilities</a:t>
            </a:r>
          </a:p>
        </p:txBody>
      </p:sp>
      <p:grpSp>
        <p:nvGrpSpPr>
          <p:cNvPr id="34819" name="Group 3">
            <a:extLst>
              <a:ext uri="{FF2B5EF4-FFF2-40B4-BE49-F238E27FC236}">
                <a16:creationId xmlns:a16="http://schemas.microsoft.com/office/drawing/2014/main" id="{649303B9-4138-4A86-9969-EF7DE0337D5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3525" cy="6858000"/>
            <a:chOff x="0" y="0"/>
            <a:chExt cx="5766" cy="4320"/>
          </a:xfrm>
        </p:grpSpPr>
        <p:sp>
          <p:nvSpPr>
            <p:cNvPr id="34820" name="Rectangle 4">
              <a:extLst>
                <a:ext uri="{FF2B5EF4-FFF2-40B4-BE49-F238E27FC236}">
                  <a16:creationId xmlns:a16="http://schemas.microsoft.com/office/drawing/2014/main" id="{23684D0F-F351-4D39-BEF5-A97B1E7AF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984"/>
              <a:ext cx="5760" cy="336"/>
            </a:xfrm>
            <a:prstGeom prst="rect">
              <a:avLst/>
            </a:prstGeom>
            <a:gradFill rotWithShape="1">
              <a:gsLst>
                <a:gs pos="0">
                  <a:srgbClr val="4D4D4D"/>
                </a:gs>
                <a:gs pos="100000">
                  <a:srgbClr val="A8A8A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DDDDDD"/>
                </a:solidFill>
              </a:endParaRPr>
            </a:p>
          </p:txBody>
        </p:sp>
        <p:pic>
          <p:nvPicPr>
            <p:cNvPr id="34821" name="Picture 5" descr="jmc_logo_transparent_gray">
              <a:extLst>
                <a:ext uri="{FF2B5EF4-FFF2-40B4-BE49-F238E27FC236}">
                  <a16:creationId xmlns:a16="http://schemas.microsoft.com/office/drawing/2014/main" id="{BB1DC84D-035D-4103-8E72-411FB9B428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51"/>
              <a:ext cx="10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2" name="Text Box 6">
              <a:extLst>
                <a:ext uri="{FF2B5EF4-FFF2-40B4-BE49-F238E27FC236}">
                  <a16:creationId xmlns:a16="http://schemas.microsoft.com/office/drawing/2014/main" id="{1B19AE0D-E65A-438B-B25F-BBF7691E06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984"/>
              <a:ext cx="17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www.justicemapping.org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Office Tel:  347.223.2598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Fax:  718.638.2814</a:t>
              </a:r>
            </a:p>
          </p:txBody>
        </p:sp>
        <p:sp>
          <p:nvSpPr>
            <p:cNvPr id="34823" name="Line 7">
              <a:extLst>
                <a:ext uri="{FF2B5EF4-FFF2-40B4-BE49-F238E27FC236}">
                  <a16:creationId xmlns:a16="http://schemas.microsoft.com/office/drawing/2014/main" id="{DFA5987D-B0C0-430B-8466-122FD6F1810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60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4" name="Line 8">
              <a:extLst>
                <a:ext uri="{FF2B5EF4-FFF2-40B4-BE49-F238E27FC236}">
                  <a16:creationId xmlns:a16="http://schemas.microsoft.com/office/drawing/2014/main" id="{EDACB0F6-A459-4BB0-9397-2CFF363A2C1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-216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5" name="Line 9">
              <a:extLst>
                <a:ext uri="{FF2B5EF4-FFF2-40B4-BE49-F238E27FC236}">
                  <a16:creationId xmlns:a16="http://schemas.microsoft.com/office/drawing/2014/main" id="{E99ED17C-EE3D-48BD-B0B7-7B0A4B0A92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6" name="Line 10">
              <a:extLst>
                <a:ext uri="{FF2B5EF4-FFF2-40B4-BE49-F238E27FC236}">
                  <a16:creationId xmlns:a16="http://schemas.microsoft.com/office/drawing/2014/main" id="{45D5936F-62BA-4E54-B132-811FB4EF01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7" name="Line 11">
              <a:extLst>
                <a:ext uri="{FF2B5EF4-FFF2-40B4-BE49-F238E27FC236}">
                  <a16:creationId xmlns:a16="http://schemas.microsoft.com/office/drawing/2014/main" id="{4F4018A4-0EE0-4431-9163-D58F337F2E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84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Map 7a Caseload Map v4">
            <a:extLst>
              <a:ext uri="{FF2B5EF4-FFF2-40B4-BE49-F238E27FC236}">
                <a16:creationId xmlns:a16="http://schemas.microsoft.com/office/drawing/2014/main" id="{42BF20BC-C19D-4136-8E45-4708B597B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1"/>
          <a:stretch>
            <a:fillRect/>
          </a:stretch>
        </p:blipFill>
        <p:spPr bwMode="auto">
          <a:xfrm>
            <a:off x="0" y="990600"/>
            <a:ext cx="91440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12" descr="Map 7a Caseload Map v4">
            <a:extLst>
              <a:ext uri="{FF2B5EF4-FFF2-40B4-BE49-F238E27FC236}">
                <a16:creationId xmlns:a16="http://schemas.microsoft.com/office/drawing/2014/main" id="{8DFAFC7B-2335-4D33-AC4B-0061F44BD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59"/>
          <a:stretch>
            <a:fillRect/>
          </a:stretch>
        </p:blipFill>
        <p:spPr bwMode="auto">
          <a:xfrm>
            <a:off x="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4" name="Group 3">
            <a:extLst>
              <a:ext uri="{FF2B5EF4-FFF2-40B4-BE49-F238E27FC236}">
                <a16:creationId xmlns:a16="http://schemas.microsoft.com/office/drawing/2014/main" id="{A4397A87-3285-445A-AF02-AB81F275CCA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3525" cy="6858000"/>
            <a:chOff x="0" y="0"/>
            <a:chExt cx="5766" cy="4320"/>
          </a:xfrm>
        </p:grpSpPr>
        <p:sp>
          <p:nvSpPr>
            <p:cNvPr id="35845" name="Rectangle 4">
              <a:extLst>
                <a:ext uri="{FF2B5EF4-FFF2-40B4-BE49-F238E27FC236}">
                  <a16:creationId xmlns:a16="http://schemas.microsoft.com/office/drawing/2014/main" id="{9A849B43-481F-4D82-A65D-5B1F58418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984"/>
              <a:ext cx="5760" cy="336"/>
            </a:xfrm>
            <a:prstGeom prst="rect">
              <a:avLst/>
            </a:prstGeom>
            <a:gradFill rotWithShape="1">
              <a:gsLst>
                <a:gs pos="0">
                  <a:srgbClr val="4D4D4D"/>
                </a:gs>
                <a:gs pos="100000">
                  <a:srgbClr val="A8A8A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DDDDDD"/>
                </a:solidFill>
              </a:endParaRPr>
            </a:p>
          </p:txBody>
        </p:sp>
        <p:pic>
          <p:nvPicPr>
            <p:cNvPr id="35846" name="Picture 5" descr="jmc_logo_transparent_gray">
              <a:extLst>
                <a:ext uri="{FF2B5EF4-FFF2-40B4-BE49-F238E27FC236}">
                  <a16:creationId xmlns:a16="http://schemas.microsoft.com/office/drawing/2014/main" id="{67DF21E8-212A-4569-B278-CB4EEFFBB2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51"/>
              <a:ext cx="10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7" name="Text Box 6">
              <a:extLst>
                <a:ext uri="{FF2B5EF4-FFF2-40B4-BE49-F238E27FC236}">
                  <a16:creationId xmlns:a16="http://schemas.microsoft.com/office/drawing/2014/main" id="{4B2987D5-F7DC-47DE-8EFF-46D932019A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984"/>
              <a:ext cx="17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www.justicemapping.org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Office Tel:  347.223.2598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Fax:  718.638.2814</a:t>
              </a:r>
            </a:p>
          </p:txBody>
        </p:sp>
        <p:sp>
          <p:nvSpPr>
            <p:cNvPr id="35848" name="Line 7">
              <a:extLst>
                <a:ext uri="{FF2B5EF4-FFF2-40B4-BE49-F238E27FC236}">
                  <a16:creationId xmlns:a16="http://schemas.microsoft.com/office/drawing/2014/main" id="{4D886243-AB7A-4B86-A16D-5C51E180FF7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60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49" name="Line 8">
              <a:extLst>
                <a:ext uri="{FF2B5EF4-FFF2-40B4-BE49-F238E27FC236}">
                  <a16:creationId xmlns:a16="http://schemas.microsoft.com/office/drawing/2014/main" id="{DAE119A9-D23A-4AC3-832E-5664EDD08DB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-216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0" name="Line 9">
              <a:extLst>
                <a:ext uri="{FF2B5EF4-FFF2-40B4-BE49-F238E27FC236}">
                  <a16:creationId xmlns:a16="http://schemas.microsoft.com/office/drawing/2014/main" id="{91E17ED5-9ADB-4F75-8E80-F9BB899598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1" name="Line 10">
              <a:extLst>
                <a:ext uri="{FF2B5EF4-FFF2-40B4-BE49-F238E27FC236}">
                  <a16:creationId xmlns:a16="http://schemas.microsoft.com/office/drawing/2014/main" id="{51D5D1A1-3515-44AA-B6DF-3D33917867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2" name="Line 11">
              <a:extLst>
                <a:ext uri="{FF2B5EF4-FFF2-40B4-BE49-F238E27FC236}">
                  <a16:creationId xmlns:a16="http://schemas.microsoft.com/office/drawing/2014/main" id="{6DCA7A82-5E16-4899-8D4C-D5DE050DF6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84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Las Vegas Close up with SAPTA copy">
            <a:extLst>
              <a:ext uri="{FF2B5EF4-FFF2-40B4-BE49-F238E27FC236}">
                <a16:creationId xmlns:a16="http://schemas.microsoft.com/office/drawing/2014/main" id="{9A631C4E-F57F-4643-ACB6-59E4EF399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/>
          <a:stretch>
            <a:fillRect/>
          </a:stretch>
        </p:blipFill>
        <p:spPr bwMode="auto">
          <a:xfrm>
            <a:off x="685800" y="0"/>
            <a:ext cx="8458200" cy="639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14" descr="Las Vegas Close up with SAPTA copy">
            <a:extLst>
              <a:ext uri="{FF2B5EF4-FFF2-40B4-BE49-F238E27FC236}">
                <a16:creationId xmlns:a16="http://schemas.microsoft.com/office/drawing/2014/main" id="{A7AA19D8-2940-48ED-A4AE-E576385E5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r="85690" b="83286"/>
          <a:stretch>
            <a:fillRect/>
          </a:stretch>
        </p:blipFill>
        <p:spPr bwMode="auto">
          <a:xfrm>
            <a:off x="0" y="0"/>
            <a:ext cx="1143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68" name="Group 3">
            <a:extLst>
              <a:ext uri="{FF2B5EF4-FFF2-40B4-BE49-F238E27FC236}">
                <a16:creationId xmlns:a16="http://schemas.microsoft.com/office/drawing/2014/main" id="{41B6A8F6-7475-405D-84DE-5DF0012963A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3525" cy="6858000"/>
            <a:chOff x="0" y="0"/>
            <a:chExt cx="5766" cy="4320"/>
          </a:xfrm>
        </p:grpSpPr>
        <p:sp>
          <p:nvSpPr>
            <p:cNvPr id="36869" name="Rectangle 4">
              <a:extLst>
                <a:ext uri="{FF2B5EF4-FFF2-40B4-BE49-F238E27FC236}">
                  <a16:creationId xmlns:a16="http://schemas.microsoft.com/office/drawing/2014/main" id="{E9F567B6-5972-4EDF-852E-3BDE2E1E5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984"/>
              <a:ext cx="5760" cy="336"/>
            </a:xfrm>
            <a:prstGeom prst="rect">
              <a:avLst/>
            </a:prstGeom>
            <a:gradFill rotWithShape="1">
              <a:gsLst>
                <a:gs pos="0">
                  <a:srgbClr val="4D4D4D"/>
                </a:gs>
                <a:gs pos="100000">
                  <a:srgbClr val="A8A8A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DDDDDD"/>
                </a:solidFill>
              </a:endParaRPr>
            </a:p>
          </p:txBody>
        </p:sp>
        <p:pic>
          <p:nvPicPr>
            <p:cNvPr id="36870" name="Picture 5" descr="jmc_logo_transparent_gray">
              <a:extLst>
                <a:ext uri="{FF2B5EF4-FFF2-40B4-BE49-F238E27FC236}">
                  <a16:creationId xmlns:a16="http://schemas.microsoft.com/office/drawing/2014/main" id="{100A105D-3092-445D-9CDF-A6DA069581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51"/>
              <a:ext cx="10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1" name="Text Box 6">
              <a:extLst>
                <a:ext uri="{FF2B5EF4-FFF2-40B4-BE49-F238E27FC236}">
                  <a16:creationId xmlns:a16="http://schemas.microsoft.com/office/drawing/2014/main" id="{B460253F-DD65-46A0-B587-C452F8DFA1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984"/>
              <a:ext cx="17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www.justicemapping.org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Office Tel:  347.223.2598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Fax:  718.638.2814</a:t>
              </a:r>
            </a:p>
          </p:txBody>
        </p:sp>
        <p:sp>
          <p:nvSpPr>
            <p:cNvPr id="36872" name="Line 7">
              <a:extLst>
                <a:ext uri="{FF2B5EF4-FFF2-40B4-BE49-F238E27FC236}">
                  <a16:creationId xmlns:a16="http://schemas.microsoft.com/office/drawing/2014/main" id="{DC4C5A42-5A1B-4235-90B2-167C0EB20FE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60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73" name="Line 8">
              <a:extLst>
                <a:ext uri="{FF2B5EF4-FFF2-40B4-BE49-F238E27FC236}">
                  <a16:creationId xmlns:a16="http://schemas.microsoft.com/office/drawing/2014/main" id="{75560391-F861-4527-A48C-1A7A35C2EDD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-216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74" name="Line 9">
              <a:extLst>
                <a:ext uri="{FF2B5EF4-FFF2-40B4-BE49-F238E27FC236}">
                  <a16:creationId xmlns:a16="http://schemas.microsoft.com/office/drawing/2014/main" id="{4ECAAAF0-2BD1-49A3-A364-EF66FB065F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75" name="Line 10">
              <a:extLst>
                <a:ext uri="{FF2B5EF4-FFF2-40B4-BE49-F238E27FC236}">
                  <a16:creationId xmlns:a16="http://schemas.microsoft.com/office/drawing/2014/main" id="{7A2B9176-CD84-495E-A171-DD45ABF232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76" name="Line 11">
              <a:extLst>
                <a:ext uri="{FF2B5EF4-FFF2-40B4-BE49-F238E27FC236}">
                  <a16:creationId xmlns:a16="http://schemas.microsoft.com/office/drawing/2014/main" id="{2D13483B-BB56-4E51-808E-D1E8F77383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84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id="{0349F499-388B-4FBC-B7E3-5AEA72326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8915400" algn="r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915400" algn="r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9154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EAEAEA"/>
                </a:solidFill>
              </a:rPr>
              <a:t>New Media Awareness</a:t>
            </a:r>
            <a:endParaRPr lang="en-US" altLang="en-US" sz="2400" b="1">
              <a:solidFill>
                <a:srgbClr val="EAEAEA"/>
              </a:solidFill>
            </a:endParaRPr>
          </a:p>
        </p:txBody>
      </p:sp>
      <p:grpSp>
        <p:nvGrpSpPr>
          <p:cNvPr id="37891" name="Group 3">
            <a:extLst>
              <a:ext uri="{FF2B5EF4-FFF2-40B4-BE49-F238E27FC236}">
                <a16:creationId xmlns:a16="http://schemas.microsoft.com/office/drawing/2014/main" id="{EAF8DCA7-2269-43EC-A93A-C46557BC829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3525" cy="6858000"/>
            <a:chOff x="0" y="0"/>
            <a:chExt cx="5766" cy="4320"/>
          </a:xfrm>
        </p:grpSpPr>
        <p:sp>
          <p:nvSpPr>
            <p:cNvPr id="37892" name="Rectangle 4">
              <a:extLst>
                <a:ext uri="{FF2B5EF4-FFF2-40B4-BE49-F238E27FC236}">
                  <a16:creationId xmlns:a16="http://schemas.microsoft.com/office/drawing/2014/main" id="{779A73B4-D7F2-4E67-A468-091DC023F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984"/>
              <a:ext cx="5760" cy="336"/>
            </a:xfrm>
            <a:prstGeom prst="rect">
              <a:avLst/>
            </a:prstGeom>
            <a:gradFill rotWithShape="1">
              <a:gsLst>
                <a:gs pos="0">
                  <a:srgbClr val="4D4D4D"/>
                </a:gs>
                <a:gs pos="100000">
                  <a:srgbClr val="A8A8A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DDDDDD"/>
                </a:solidFill>
              </a:endParaRPr>
            </a:p>
          </p:txBody>
        </p:sp>
        <p:pic>
          <p:nvPicPr>
            <p:cNvPr id="37893" name="Picture 5" descr="jmc_logo_transparent_gray">
              <a:extLst>
                <a:ext uri="{FF2B5EF4-FFF2-40B4-BE49-F238E27FC236}">
                  <a16:creationId xmlns:a16="http://schemas.microsoft.com/office/drawing/2014/main" id="{A41CCE18-4ACE-4D50-A335-9D400C9A43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51"/>
              <a:ext cx="10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4" name="Text Box 6">
              <a:extLst>
                <a:ext uri="{FF2B5EF4-FFF2-40B4-BE49-F238E27FC236}">
                  <a16:creationId xmlns:a16="http://schemas.microsoft.com/office/drawing/2014/main" id="{292BFFD0-42A5-4FF1-B5F3-3E1B7A7DFE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984"/>
              <a:ext cx="17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www.justicemapping.org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Office Tel:  347.223.2598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Fax:  718.638.2814</a:t>
              </a:r>
            </a:p>
          </p:txBody>
        </p:sp>
        <p:sp>
          <p:nvSpPr>
            <p:cNvPr id="37895" name="Line 7">
              <a:extLst>
                <a:ext uri="{FF2B5EF4-FFF2-40B4-BE49-F238E27FC236}">
                  <a16:creationId xmlns:a16="http://schemas.microsoft.com/office/drawing/2014/main" id="{CCC1B3C3-985F-4FCB-8E2D-97F2A367093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60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96" name="Line 8">
              <a:extLst>
                <a:ext uri="{FF2B5EF4-FFF2-40B4-BE49-F238E27FC236}">
                  <a16:creationId xmlns:a16="http://schemas.microsoft.com/office/drawing/2014/main" id="{CEFBA927-7370-46CA-B440-73A203378E2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-216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97" name="Line 9">
              <a:extLst>
                <a:ext uri="{FF2B5EF4-FFF2-40B4-BE49-F238E27FC236}">
                  <a16:creationId xmlns:a16="http://schemas.microsoft.com/office/drawing/2014/main" id="{2750392A-0BD9-44F1-9283-E037D1B46C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98" name="Line 10">
              <a:extLst>
                <a:ext uri="{FF2B5EF4-FFF2-40B4-BE49-F238E27FC236}">
                  <a16:creationId xmlns:a16="http://schemas.microsoft.com/office/drawing/2014/main" id="{E1DCBC0E-1CBA-436F-ADA4-FBF75E2516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99" name="Line 11">
              <a:extLst>
                <a:ext uri="{FF2B5EF4-FFF2-40B4-BE49-F238E27FC236}">
                  <a16:creationId xmlns:a16="http://schemas.microsoft.com/office/drawing/2014/main" id="{C9E43AF2-DAA8-4039-A71F-ABAE618361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84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3">
            <a:extLst>
              <a:ext uri="{FF2B5EF4-FFF2-40B4-BE49-F238E27FC236}">
                <a16:creationId xmlns:a16="http://schemas.microsoft.com/office/drawing/2014/main" id="{1F3AF9B7-DDFF-4D2E-AFDE-59B504A3095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3525" cy="6858000"/>
            <a:chOff x="0" y="0"/>
            <a:chExt cx="5766" cy="4320"/>
          </a:xfrm>
        </p:grpSpPr>
        <p:sp>
          <p:nvSpPr>
            <p:cNvPr id="38917" name="Rectangle 4">
              <a:extLst>
                <a:ext uri="{FF2B5EF4-FFF2-40B4-BE49-F238E27FC236}">
                  <a16:creationId xmlns:a16="http://schemas.microsoft.com/office/drawing/2014/main" id="{83DE2906-4FE8-4B10-B278-2E97643FF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984"/>
              <a:ext cx="5760" cy="336"/>
            </a:xfrm>
            <a:prstGeom prst="rect">
              <a:avLst/>
            </a:prstGeom>
            <a:gradFill rotWithShape="1">
              <a:gsLst>
                <a:gs pos="0">
                  <a:srgbClr val="4D4D4D"/>
                </a:gs>
                <a:gs pos="100000">
                  <a:srgbClr val="A8A8A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DDDDDD"/>
                </a:solidFill>
              </a:endParaRPr>
            </a:p>
          </p:txBody>
        </p:sp>
        <p:pic>
          <p:nvPicPr>
            <p:cNvPr id="38918" name="Picture 5" descr="jmc_logo_transparent_gray">
              <a:extLst>
                <a:ext uri="{FF2B5EF4-FFF2-40B4-BE49-F238E27FC236}">
                  <a16:creationId xmlns:a16="http://schemas.microsoft.com/office/drawing/2014/main" id="{8C01E25D-5B45-471D-85D5-F8A162C986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51"/>
              <a:ext cx="10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19" name="Text Box 6">
              <a:extLst>
                <a:ext uri="{FF2B5EF4-FFF2-40B4-BE49-F238E27FC236}">
                  <a16:creationId xmlns:a16="http://schemas.microsoft.com/office/drawing/2014/main" id="{66E989ED-55DE-4C86-8C74-B6032BE484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984"/>
              <a:ext cx="17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www.justicemapping.org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Office Tel:  347.223.2598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Fax:  718.638.2814</a:t>
              </a:r>
            </a:p>
          </p:txBody>
        </p:sp>
        <p:sp>
          <p:nvSpPr>
            <p:cNvPr id="38920" name="Line 7">
              <a:extLst>
                <a:ext uri="{FF2B5EF4-FFF2-40B4-BE49-F238E27FC236}">
                  <a16:creationId xmlns:a16="http://schemas.microsoft.com/office/drawing/2014/main" id="{66CB77A8-70D4-4C1E-A11F-B761EAA7190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60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1" name="Line 8">
              <a:extLst>
                <a:ext uri="{FF2B5EF4-FFF2-40B4-BE49-F238E27FC236}">
                  <a16:creationId xmlns:a16="http://schemas.microsoft.com/office/drawing/2014/main" id="{B5012E60-ECF3-4F36-ACD9-39B15565E6A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-216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2" name="Line 9">
              <a:extLst>
                <a:ext uri="{FF2B5EF4-FFF2-40B4-BE49-F238E27FC236}">
                  <a16:creationId xmlns:a16="http://schemas.microsoft.com/office/drawing/2014/main" id="{80A61065-E11E-4A37-ACB1-354363AF8A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3" name="Line 10">
              <a:extLst>
                <a:ext uri="{FF2B5EF4-FFF2-40B4-BE49-F238E27FC236}">
                  <a16:creationId xmlns:a16="http://schemas.microsoft.com/office/drawing/2014/main" id="{E5781B10-2277-4800-B2CC-D25E8DD2B2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4" name="Line 11">
              <a:extLst>
                <a:ext uri="{FF2B5EF4-FFF2-40B4-BE49-F238E27FC236}">
                  <a16:creationId xmlns:a16="http://schemas.microsoft.com/office/drawing/2014/main" id="{23D7D677-9ED2-44EA-8662-C2A832337A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84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8915" name="Picture 12" descr="New York Daily News">
            <a:extLst>
              <a:ext uri="{FF2B5EF4-FFF2-40B4-BE49-F238E27FC236}">
                <a16:creationId xmlns:a16="http://schemas.microsoft.com/office/drawing/2014/main" id="{9931F9AA-0AFF-4F3E-9AC8-EE201F031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59263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13">
            <a:extLst>
              <a:ext uri="{FF2B5EF4-FFF2-40B4-BE49-F238E27FC236}">
                <a16:creationId xmlns:a16="http://schemas.microsoft.com/office/drawing/2014/main" id="{FF1D8F70-4C9F-4290-8671-570150712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676400"/>
            <a:ext cx="3505200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Times New Roman" panose="02020603050405020304" pitchFamily="18" charset="0"/>
              </a:rPr>
              <a:t>“There are so many kids around here…They don’t have any guidance…There are no community centers.  There’s nothing to occupy the kids.”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Times New Roman" panose="02020603050405020304" pitchFamily="18" charset="0"/>
              </a:rPr>
              <a:t>“The findings raise questions about how the city and state spend crime prevention and correction dollars, city officials and law enforcement experts said.”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>
            <a:extLst>
              <a:ext uri="{FF2B5EF4-FFF2-40B4-BE49-F238E27FC236}">
                <a16:creationId xmlns:a16="http://schemas.microsoft.com/office/drawing/2014/main" id="{3957FED7-59CE-48F0-8ABD-429A454993B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3525" cy="6858000"/>
            <a:chOff x="0" y="0"/>
            <a:chExt cx="5766" cy="4320"/>
          </a:xfrm>
        </p:grpSpPr>
        <p:sp>
          <p:nvSpPr>
            <p:cNvPr id="39941" name="Rectangle 3">
              <a:extLst>
                <a:ext uri="{FF2B5EF4-FFF2-40B4-BE49-F238E27FC236}">
                  <a16:creationId xmlns:a16="http://schemas.microsoft.com/office/drawing/2014/main" id="{612F4354-692E-4E8F-83D2-0B55A9FD8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984"/>
              <a:ext cx="5760" cy="336"/>
            </a:xfrm>
            <a:prstGeom prst="rect">
              <a:avLst/>
            </a:prstGeom>
            <a:gradFill rotWithShape="1">
              <a:gsLst>
                <a:gs pos="0">
                  <a:srgbClr val="4D4D4D"/>
                </a:gs>
                <a:gs pos="100000">
                  <a:srgbClr val="A8A8A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DDDDDD"/>
                </a:solidFill>
              </a:endParaRPr>
            </a:p>
          </p:txBody>
        </p:sp>
        <p:pic>
          <p:nvPicPr>
            <p:cNvPr id="39942" name="Picture 4" descr="jmc_logo_transparent_gray">
              <a:extLst>
                <a:ext uri="{FF2B5EF4-FFF2-40B4-BE49-F238E27FC236}">
                  <a16:creationId xmlns:a16="http://schemas.microsoft.com/office/drawing/2014/main" id="{E7C5C85E-868F-4807-847B-30FEB5BF4E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51"/>
              <a:ext cx="10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3" name="Text Box 5">
              <a:extLst>
                <a:ext uri="{FF2B5EF4-FFF2-40B4-BE49-F238E27FC236}">
                  <a16:creationId xmlns:a16="http://schemas.microsoft.com/office/drawing/2014/main" id="{914BA692-316B-41C9-8A8D-A89A15FD03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984"/>
              <a:ext cx="17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www.justicemapping.org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Office Tel:  347.223.2598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Fax:  718.638.2814</a:t>
              </a:r>
            </a:p>
          </p:txBody>
        </p:sp>
        <p:sp>
          <p:nvSpPr>
            <p:cNvPr id="39944" name="Line 6">
              <a:extLst>
                <a:ext uri="{FF2B5EF4-FFF2-40B4-BE49-F238E27FC236}">
                  <a16:creationId xmlns:a16="http://schemas.microsoft.com/office/drawing/2014/main" id="{F3B1247E-3134-40D4-8A5D-45505727EE2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60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5" name="Line 7">
              <a:extLst>
                <a:ext uri="{FF2B5EF4-FFF2-40B4-BE49-F238E27FC236}">
                  <a16:creationId xmlns:a16="http://schemas.microsoft.com/office/drawing/2014/main" id="{7BEA6E4F-7D82-493C-8916-831E7796F32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-216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6" name="Line 8">
              <a:extLst>
                <a:ext uri="{FF2B5EF4-FFF2-40B4-BE49-F238E27FC236}">
                  <a16:creationId xmlns:a16="http://schemas.microsoft.com/office/drawing/2014/main" id="{E9647C44-1789-4B41-8870-24A6546828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7" name="Line 9">
              <a:extLst>
                <a:ext uri="{FF2B5EF4-FFF2-40B4-BE49-F238E27FC236}">
                  <a16:creationId xmlns:a16="http://schemas.microsoft.com/office/drawing/2014/main" id="{406AE09E-4F4A-441E-BDCE-1204BCD394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8" name="Line 10">
              <a:extLst>
                <a:ext uri="{FF2B5EF4-FFF2-40B4-BE49-F238E27FC236}">
                  <a16:creationId xmlns:a16="http://schemas.microsoft.com/office/drawing/2014/main" id="{0EBCEECB-232C-4371-9437-DE52D10A0C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84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39" name="Text Box 12">
            <a:extLst>
              <a:ext uri="{FF2B5EF4-FFF2-40B4-BE49-F238E27FC236}">
                <a16:creationId xmlns:a16="http://schemas.microsoft.com/office/drawing/2014/main" id="{D3C675B2-71E8-4388-AE52-7E23FA219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209800"/>
            <a:ext cx="3505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Times New Roman" panose="02020603050405020304" pitchFamily="18" charset="0"/>
              </a:rPr>
              <a:t>“The best way to reduce recidivism is through rehabilitation—not of prisoners but of the neighborhoods that produce them.”</a:t>
            </a:r>
          </a:p>
        </p:txBody>
      </p:sp>
      <p:pic>
        <p:nvPicPr>
          <p:cNvPr id="39940" name="Picture 13" descr="Time Magazine">
            <a:extLst>
              <a:ext uri="{FF2B5EF4-FFF2-40B4-BE49-F238E27FC236}">
                <a16:creationId xmlns:a16="http://schemas.microsoft.com/office/drawing/2014/main" id="{73C9F17A-9DB7-4361-A2BC-40A622C4E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7" t="2272" b="38637"/>
          <a:stretch>
            <a:fillRect/>
          </a:stretch>
        </p:blipFill>
        <p:spPr bwMode="auto">
          <a:xfrm>
            <a:off x="304800" y="228600"/>
            <a:ext cx="4419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>
            <a:extLst>
              <a:ext uri="{FF2B5EF4-FFF2-40B4-BE49-F238E27FC236}">
                <a16:creationId xmlns:a16="http://schemas.microsoft.com/office/drawing/2014/main" id="{26821A4F-32D1-4FE0-85A0-49AC2586C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38400"/>
            <a:ext cx="91440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EAEAEA"/>
                </a:solidFill>
              </a:rPr>
              <a:t>End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C0C0"/>
                </a:solidFill>
              </a:rPr>
              <a:t>Thank You</a:t>
            </a:r>
            <a:endParaRPr lang="en-US" altLang="en-US" sz="2400" b="1">
              <a:solidFill>
                <a:srgbClr val="EAEAEA"/>
              </a:solidFill>
            </a:endParaRPr>
          </a:p>
        </p:txBody>
      </p:sp>
      <p:grpSp>
        <p:nvGrpSpPr>
          <p:cNvPr id="40963" name="Group 85">
            <a:extLst>
              <a:ext uri="{FF2B5EF4-FFF2-40B4-BE49-F238E27FC236}">
                <a16:creationId xmlns:a16="http://schemas.microsoft.com/office/drawing/2014/main" id="{040E7B19-8018-4A2D-A487-ED5DA99E345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3525" cy="6858000"/>
            <a:chOff x="0" y="0"/>
            <a:chExt cx="5766" cy="4320"/>
          </a:xfrm>
        </p:grpSpPr>
        <p:sp>
          <p:nvSpPr>
            <p:cNvPr id="40964" name="Rectangle 86">
              <a:extLst>
                <a:ext uri="{FF2B5EF4-FFF2-40B4-BE49-F238E27FC236}">
                  <a16:creationId xmlns:a16="http://schemas.microsoft.com/office/drawing/2014/main" id="{9F24497C-6185-465F-80A6-0B09DA6E9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984"/>
              <a:ext cx="5760" cy="336"/>
            </a:xfrm>
            <a:prstGeom prst="rect">
              <a:avLst/>
            </a:prstGeom>
            <a:gradFill rotWithShape="1">
              <a:gsLst>
                <a:gs pos="0">
                  <a:srgbClr val="4D4D4D"/>
                </a:gs>
                <a:gs pos="100000">
                  <a:srgbClr val="A8A8A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DDDDDD"/>
                </a:solidFill>
              </a:endParaRPr>
            </a:p>
          </p:txBody>
        </p:sp>
        <p:pic>
          <p:nvPicPr>
            <p:cNvPr id="40965" name="Picture 87" descr="jmc_logo_transparent_gray">
              <a:extLst>
                <a:ext uri="{FF2B5EF4-FFF2-40B4-BE49-F238E27FC236}">
                  <a16:creationId xmlns:a16="http://schemas.microsoft.com/office/drawing/2014/main" id="{06FA870E-E604-4CB3-A924-9DC2CBD71A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51"/>
              <a:ext cx="10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6" name="Text Box 88">
              <a:extLst>
                <a:ext uri="{FF2B5EF4-FFF2-40B4-BE49-F238E27FC236}">
                  <a16:creationId xmlns:a16="http://schemas.microsoft.com/office/drawing/2014/main" id="{A4399DF8-872B-4D1F-8979-EC00EA4AB0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984"/>
              <a:ext cx="17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www.justicemapping.org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Office Tel:  347.223.2598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Fax:  718.638.2814</a:t>
              </a:r>
            </a:p>
          </p:txBody>
        </p:sp>
        <p:sp>
          <p:nvSpPr>
            <p:cNvPr id="40967" name="Line 89">
              <a:extLst>
                <a:ext uri="{FF2B5EF4-FFF2-40B4-BE49-F238E27FC236}">
                  <a16:creationId xmlns:a16="http://schemas.microsoft.com/office/drawing/2014/main" id="{1E3AEDBD-32CE-45D1-853F-CBABB16565C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60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68" name="Line 90">
              <a:extLst>
                <a:ext uri="{FF2B5EF4-FFF2-40B4-BE49-F238E27FC236}">
                  <a16:creationId xmlns:a16="http://schemas.microsoft.com/office/drawing/2014/main" id="{ABA842BC-6607-4114-92CF-E71A37CDB6C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-216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69" name="Line 91">
              <a:extLst>
                <a:ext uri="{FF2B5EF4-FFF2-40B4-BE49-F238E27FC236}">
                  <a16:creationId xmlns:a16="http://schemas.microsoft.com/office/drawing/2014/main" id="{FCBD2194-78C4-40B6-9334-DCD9019390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0" name="Line 92">
              <a:extLst>
                <a:ext uri="{FF2B5EF4-FFF2-40B4-BE49-F238E27FC236}">
                  <a16:creationId xmlns:a16="http://schemas.microsoft.com/office/drawing/2014/main" id="{2B135840-D235-491E-8C2C-2D02454C97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1" name="Line 93">
              <a:extLst>
                <a:ext uri="{FF2B5EF4-FFF2-40B4-BE49-F238E27FC236}">
                  <a16:creationId xmlns:a16="http://schemas.microsoft.com/office/drawing/2014/main" id="{61AC3F31-F928-4435-80EE-6E2C4BA8B3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84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EE2A0E04-9F1B-42EC-AF5A-1AAF94985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91440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8915400" algn="r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915400" algn="r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9154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EAEAEA"/>
                </a:solidFill>
              </a:rPr>
              <a:t>Milwaukee Neighborhoods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EAEAEA"/>
                </a:solidFill>
              </a:rPr>
              <a:t>Crime and Incarceration</a:t>
            </a:r>
          </a:p>
        </p:txBody>
      </p:sp>
      <p:grpSp>
        <p:nvGrpSpPr>
          <p:cNvPr id="7171" name="Group 3">
            <a:extLst>
              <a:ext uri="{FF2B5EF4-FFF2-40B4-BE49-F238E27FC236}">
                <a16:creationId xmlns:a16="http://schemas.microsoft.com/office/drawing/2014/main" id="{425C93E4-E078-44F0-926E-FE66FCEC211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3525" cy="6858000"/>
            <a:chOff x="0" y="0"/>
            <a:chExt cx="5766" cy="4320"/>
          </a:xfrm>
        </p:grpSpPr>
        <p:sp>
          <p:nvSpPr>
            <p:cNvPr id="7172" name="Rectangle 4">
              <a:extLst>
                <a:ext uri="{FF2B5EF4-FFF2-40B4-BE49-F238E27FC236}">
                  <a16:creationId xmlns:a16="http://schemas.microsoft.com/office/drawing/2014/main" id="{A6F932A6-F002-4494-A17B-8CF4FFB4B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984"/>
              <a:ext cx="5760" cy="336"/>
            </a:xfrm>
            <a:prstGeom prst="rect">
              <a:avLst/>
            </a:prstGeom>
            <a:gradFill rotWithShape="1">
              <a:gsLst>
                <a:gs pos="0">
                  <a:srgbClr val="4D4D4D"/>
                </a:gs>
                <a:gs pos="100000">
                  <a:srgbClr val="A8A8A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DDDDDD"/>
                </a:solidFill>
              </a:endParaRPr>
            </a:p>
          </p:txBody>
        </p:sp>
        <p:pic>
          <p:nvPicPr>
            <p:cNvPr id="7173" name="Picture 5" descr="jmc_logo_transparent_gray">
              <a:extLst>
                <a:ext uri="{FF2B5EF4-FFF2-40B4-BE49-F238E27FC236}">
                  <a16:creationId xmlns:a16="http://schemas.microsoft.com/office/drawing/2014/main" id="{EB5D37E9-8398-4301-8BBB-AC48D7C30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51"/>
              <a:ext cx="10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4" name="Text Box 6">
              <a:extLst>
                <a:ext uri="{FF2B5EF4-FFF2-40B4-BE49-F238E27FC236}">
                  <a16:creationId xmlns:a16="http://schemas.microsoft.com/office/drawing/2014/main" id="{EB4337B6-B3ED-46A0-97FB-784D4A91C1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984"/>
              <a:ext cx="17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www.justicemapping.org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Office Tel:  347.223.2598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Fax:  718.638.2814</a:t>
              </a:r>
            </a:p>
          </p:txBody>
        </p:sp>
        <p:sp>
          <p:nvSpPr>
            <p:cNvPr id="7175" name="Line 7">
              <a:extLst>
                <a:ext uri="{FF2B5EF4-FFF2-40B4-BE49-F238E27FC236}">
                  <a16:creationId xmlns:a16="http://schemas.microsoft.com/office/drawing/2014/main" id="{C1D3CB4C-AFBB-4DB6-9207-366290DC27E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60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" name="Line 8">
              <a:extLst>
                <a:ext uri="{FF2B5EF4-FFF2-40B4-BE49-F238E27FC236}">
                  <a16:creationId xmlns:a16="http://schemas.microsoft.com/office/drawing/2014/main" id="{F9E9F61E-C9C1-40EE-AFDF-28ECC7CF2D2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-216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" name="Line 9">
              <a:extLst>
                <a:ext uri="{FF2B5EF4-FFF2-40B4-BE49-F238E27FC236}">
                  <a16:creationId xmlns:a16="http://schemas.microsoft.com/office/drawing/2014/main" id="{70A10F4E-AE68-4D81-A800-30A3539B25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" name="Line 10">
              <a:extLst>
                <a:ext uri="{FF2B5EF4-FFF2-40B4-BE49-F238E27FC236}">
                  <a16:creationId xmlns:a16="http://schemas.microsoft.com/office/drawing/2014/main" id="{8D53F4CC-168E-4EDA-A119-56556C1B91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" name="Line 11">
              <a:extLst>
                <a:ext uri="{FF2B5EF4-FFF2-40B4-BE49-F238E27FC236}">
                  <a16:creationId xmlns:a16="http://schemas.microsoft.com/office/drawing/2014/main" id="{B29DAAB2-AE44-4E9F-A26D-C8D4FB7A08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84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B680C1C4-8C99-439F-ADA5-4FF924537B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>
                <a:solidFill>
                  <a:srgbClr val="FFFFFF"/>
                </a:solidFill>
                <a:latin typeface="Trebuchet MS" panose="020B0603020202020204" pitchFamily="34" charset="0"/>
              </a:rPr>
              <a:t>Crime v. Prison Admissions</a:t>
            </a:r>
            <a:br>
              <a:rPr lang="en-US" altLang="en-US">
                <a:solidFill>
                  <a:srgbClr val="FFFFFF"/>
                </a:solidFill>
              </a:rPr>
            </a:br>
            <a:r>
              <a:rPr lang="en-US" altLang="en-US" sz="1800">
                <a:solidFill>
                  <a:srgbClr val="FFFFFF"/>
                </a:solidFill>
                <a:latin typeface="Trebuchet MS" panose="020B0603020202020204" pitchFamily="34" charset="0"/>
              </a:rPr>
              <a:t>(2007) Milwaukee Incident Density</a:t>
            </a:r>
            <a:endParaRPr lang="en-US" altLang="en-US" sz="1800">
              <a:latin typeface="Trebuchet MS" panose="020B0603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62600F-3D47-4EBE-8950-6052B25BB686}"/>
              </a:ext>
            </a:extLst>
          </p:cNvPr>
          <p:cNvCxnSpPr/>
          <p:nvPr/>
        </p:nvCxnSpPr>
        <p:spPr bwMode="auto">
          <a:xfrm rot="16200000" flipH="1">
            <a:off x="6402388" y="3808412"/>
            <a:ext cx="5486400" cy="3175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28756B4-DFF8-41CA-8383-7EF666B740F4}"/>
              </a:ext>
            </a:extLst>
          </p:cNvPr>
          <p:cNvCxnSpPr/>
          <p:nvPr/>
        </p:nvCxnSpPr>
        <p:spPr bwMode="auto">
          <a:xfrm rot="5400000">
            <a:off x="2221707" y="3810794"/>
            <a:ext cx="5486400" cy="1587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8197" name="Group 28">
            <a:extLst>
              <a:ext uri="{FF2B5EF4-FFF2-40B4-BE49-F238E27FC236}">
                <a16:creationId xmlns:a16="http://schemas.microsoft.com/office/drawing/2014/main" id="{0FC07573-4781-4EA7-9287-E14F6CA9CB22}"/>
              </a:ext>
            </a:extLst>
          </p:cNvPr>
          <p:cNvGrpSpPr>
            <a:grpSpLocks/>
          </p:cNvGrpSpPr>
          <p:nvPr/>
        </p:nvGrpSpPr>
        <p:grpSpPr bwMode="auto">
          <a:xfrm>
            <a:off x="0" y="1047750"/>
            <a:ext cx="4953000" cy="5505450"/>
            <a:chOff x="0" y="1048512"/>
            <a:chExt cx="4953000" cy="5504688"/>
          </a:xfrm>
        </p:grpSpPr>
        <p:pic>
          <p:nvPicPr>
            <p:cNvPr id="8255" name="Picture 30" descr="Map3b milwaukee violent crime density [Converted].png">
              <a:extLst>
                <a:ext uri="{FF2B5EF4-FFF2-40B4-BE49-F238E27FC236}">
                  <a16:creationId xmlns:a16="http://schemas.microsoft.com/office/drawing/2014/main" id="{DE969249-A37E-4154-B027-3A2DF2F5D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48512"/>
              <a:ext cx="4190748" cy="550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D8D5350-D380-4018-ACD9-4C2A203DC7B1}"/>
                </a:ext>
              </a:extLst>
            </p:cNvPr>
            <p:cNvSpPr txBox="1"/>
            <p:nvPr/>
          </p:nvSpPr>
          <p:spPr>
            <a:xfrm>
              <a:off x="0" y="1067559"/>
              <a:ext cx="4953000" cy="33809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600" cap="small" dirty="0">
                  <a:solidFill>
                    <a:schemeClr val="bg1">
                      <a:lumMod val="85000"/>
                    </a:schemeClr>
                  </a:solidFill>
                  <a:latin typeface="Calibri" pitchFamily="34" charset="0"/>
                </a:rPr>
                <a:t>Violent Crimes</a:t>
              </a:r>
            </a:p>
          </p:txBody>
        </p:sp>
      </p:grpSp>
      <p:sp>
        <p:nvSpPr>
          <p:cNvPr id="8198" name="TextBox 32">
            <a:extLst>
              <a:ext uri="{FF2B5EF4-FFF2-40B4-BE49-F238E27FC236}">
                <a16:creationId xmlns:a16="http://schemas.microsoft.com/office/drawing/2014/main" id="{2ECCEDC4-590F-48F8-94A6-026544C62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033588"/>
            <a:ext cx="3429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A6A6A6"/>
                </a:solidFill>
                <a:latin typeface="Calibri" panose="020F0502020204030204" pitchFamily="34" charset="0"/>
              </a:rPr>
              <a:t>The highest violent crime rate Alderman District is 10 times higher than the lowest violent crime rate District.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203CB84-9843-443D-9361-4187875C9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592513"/>
            <a:ext cx="3429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A6A6A6"/>
                </a:solidFill>
                <a:latin typeface="Calibri" panose="020F0502020204030204" pitchFamily="34" charset="0"/>
              </a:rPr>
              <a:t>The highest property crime rate Alderman District is only 3.5 times higher than the lowest property crime rate District.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375F083-022E-411A-A3AA-D2D17206E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189538"/>
            <a:ext cx="3429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A6A6A6"/>
                </a:solidFill>
                <a:latin typeface="Calibri" panose="020F0502020204030204" pitchFamily="34" charset="0"/>
              </a:rPr>
              <a:t>Prison admissions are more concentrated than either violent or property crime.  The highest prison admission rate Alderman District is </a:t>
            </a:r>
            <a:r>
              <a:rPr lang="en-US" altLang="en-US" sz="1200">
                <a:solidFill>
                  <a:srgbClr val="FF0000"/>
                </a:solidFill>
                <a:latin typeface="Calibri" panose="020F0502020204030204" pitchFamily="34" charset="0"/>
              </a:rPr>
              <a:t>19 times </a:t>
            </a:r>
            <a:r>
              <a:rPr lang="en-US" altLang="en-US" sz="1200">
                <a:solidFill>
                  <a:srgbClr val="A6A6A6"/>
                </a:solidFill>
                <a:latin typeface="Calibri" panose="020F0502020204030204" pitchFamily="34" charset="0"/>
              </a:rPr>
              <a:t>higher than the lowest prison admission rate District. </a:t>
            </a: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9B2338CC-7635-414E-B61E-FF2FB7757AE0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1497013"/>
          <a:ext cx="3276600" cy="536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828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District 15</a:t>
                      </a:r>
                      <a:endParaRPr lang="en-US" sz="11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R="9525" marT="9519" marB="0" anchor="ctr">
                    <a:lnL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Crimes:</a:t>
                      </a:r>
                      <a:r>
                        <a:rPr lang="en-US" sz="1100" b="0" i="0" u="none" strike="noStrike" baseline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  </a:t>
                      </a:r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2,509</a:t>
                      </a:r>
                    </a:p>
                  </a:txBody>
                  <a:tcPr marT="9519" marB="0" anchor="ctr">
                    <a:lnL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 pitchFamily="34" charset="0"/>
                        </a:rPr>
                        <a:t>Per 1000:  80.5</a:t>
                      </a:r>
                    </a:p>
                  </a:txBody>
                  <a:tcPr marL="9525" marT="9519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District 11</a:t>
                      </a:r>
                    </a:p>
                  </a:txBody>
                  <a:tcPr marR="9525" marT="9519" marB="0" anchor="ctr">
                    <a:lnL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Crimes:     277</a:t>
                      </a:r>
                    </a:p>
                  </a:txBody>
                  <a:tcPr marT="9519" marB="0" anchor="ctr">
                    <a:lnL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 pitchFamily="34" charset="0"/>
                        </a:rPr>
                        <a:t>Per 1000:    8.1</a:t>
                      </a:r>
                    </a:p>
                  </a:txBody>
                  <a:tcPr marL="9525" marT="9519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BD324ACA-985D-4290-8A80-968DD1435C40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3024188"/>
          <a:ext cx="3276600" cy="536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828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District 15</a:t>
                      </a:r>
                      <a:endParaRPr lang="en-US" sz="11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R="9525" marT="9519" marB="0" anchor="ctr">
                    <a:lnL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Crimes:</a:t>
                      </a:r>
                      <a:r>
                        <a:rPr lang="en-US" sz="1100" b="0" i="0" u="none" strike="noStrike" baseline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  </a:t>
                      </a:r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3,334</a:t>
                      </a:r>
                    </a:p>
                  </a:txBody>
                  <a:tcPr marT="9519" marB="0" anchor="ctr">
                    <a:lnL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 pitchFamily="34" charset="0"/>
                        </a:rPr>
                        <a:t>Per 1000:  109.0</a:t>
                      </a:r>
                    </a:p>
                  </a:txBody>
                  <a:tcPr marL="9525" marT="9519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District 11</a:t>
                      </a:r>
                    </a:p>
                  </a:txBody>
                  <a:tcPr marR="9525" marT="9519" marB="0" anchor="ctr">
                    <a:lnL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Crimes:  1,075</a:t>
                      </a:r>
                    </a:p>
                  </a:txBody>
                  <a:tcPr marT="9519" marB="0" anchor="ctr">
                    <a:lnL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 pitchFamily="34" charset="0"/>
                        </a:rPr>
                        <a:t>Per 1000:    31.3</a:t>
                      </a:r>
                    </a:p>
                  </a:txBody>
                  <a:tcPr marL="9525" marT="9519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C77C36B8-BCD7-4DF6-B12B-0018389C2DED}"/>
              </a:ext>
            </a:extLst>
          </p:cNvPr>
          <p:cNvGraphicFramePr>
            <a:graphicFrameLocks noGrp="1"/>
          </p:cNvGraphicFramePr>
          <p:nvPr/>
        </p:nvGraphicFramePr>
        <p:xfrm>
          <a:off x="5486400" y="4624388"/>
          <a:ext cx="3276600" cy="536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828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District 15</a:t>
                      </a:r>
                      <a:endParaRPr lang="en-US" sz="11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R="9525" marT="9519" marB="0" anchor="ctr">
                    <a:lnL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Prison</a:t>
                      </a:r>
                      <a:r>
                        <a:rPr lang="en-US" sz="1100" b="0" i="0" u="none" strike="noStrike" baseline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 Adm.</a:t>
                      </a:r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:</a:t>
                      </a:r>
                      <a:r>
                        <a:rPr lang="en-US" sz="1100" b="0" i="0" u="none" strike="noStrike" baseline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  </a:t>
                      </a:r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420</a:t>
                      </a:r>
                    </a:p>
                  </a:txBody>
                  <a:tcPr marT="9519" marB="0" anchor="ctr">
                    <a:lnL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 pitchFamily="34" charset="0"/>
                        </a:rPr>
                        <a:t>Per 1000:  29.5</a:t>
                      </a:r>
                    </a:p>
                  </a:txBody>
                  <a:tcPr marL="9525" marT="9519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28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District 11</a:t>
                      </a:r>
                    </a:p>
                  </a:txBody>
                  <a:tcPr marR="9525" marT="9519" marB="0" anchor="ctr">
                    <a:lnL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Prison Adm.:    46</a:t>
                      </a:r>
                    </a:p>
                  </a:txBody>
                  <a:tcPr marT="9519" marB="0" anchor="ctr">
                    <a:lnL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 pitchFamily="34" charset="0"/>
                        </a:rPr>
                        <a:t>Per 1000:    1.5</a:t>
                      </a:r>
                    </a:p>
                  </a:txBody>
                  <a:tcPr marL="9525" marT="9519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" name="Group 41">
            <a:extLst>
              <a:ext uri="{FF2B5EF4-FFF2-40B4-BE49-F238E27FC236}">
                <a16:creationId xmlns:a16="http://schemas.microsoft.com/office/drawing/2014/main" id="{8E88C46D-640D-460B-A9FF-9066C89B9156}"/>
              </a:ext>
            </a:extLst>
          </p:cNvPr>
          <p:cNvGrpSpPr>
            <a:grpSpLocks/>
          </p:cNvGrpSpPr>
          <p:nvPr/>
        </p:nvGrpSpPr>
        <p:grpSpPr bwMode="auto">
          <a:xfrm>
            <a:off x="0" y="1047750"/>
            <a:ext cx="4953000" cy="5505450"/>
            <a:chOff x="-4419600" y="838200"/>
            <a:chExt cx="4953000" cy="5505019"/>
          </a:xfrm>
        </p:grpSpPr>
        <p:pic>
          <p:nvPicPr>
            <p:cNvPr id="8253" name="Picture 15" descr="Map4b milwaukee property crime density [Converted].png">
              <a:extLst>
                <a:ext uri="{FF2B5EF4-FFF2-40B4-BE49-F238E27FC236}">
                  <a16:creationId xmlns:a16="http://schemas.microsoft.com/office/drawing/2014/main" id="{E5DA32C7-B1B9-4795-9564-B192A0F78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19599" y="838201"/>
              <a:ext cx="4190999" cy="5505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F6E8725-9DF0-4FF6-AAEC-2AD2D9676A86}"/>
                </a:ext>
              </a:extLst>
            </p:cNvPr>
            <p:cNvSpPr txBox="1"/>
            <p:nvPr/>
          </p:nvSpPr>
          <p:spPr>
            <a:xfrm>
              <a:off x="-4419600" y="838200"/>
              <a:ext cx="4953000" cy="33811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600" cap="small" dirty="0">
                  <a:solidFill>
                    <a:schemeClr val="bg1">
                      <a:lumMod val="85000"/>
                    </a:schemeClr>
                  </a:solidFill>
                  <a:latin typeface="Calibri" pitchFamily="34" charset="0"/>
                </a:rPr>
                <a:t>Property Crimes</a:t>
              </a:r>
            </a:p>
          </p:txBody>
        </p:sp>
      </p:grpSp>
      <p:grpSp>
        <p:nvGrpSpPr>
          <p:cNvPr id="4" name="Group 42">
            <a:extLst>
              <a:ext uri="{FF2B5EF4-FFF2-40B4-BE49-F238E27FC236}">
                <a16:creationId xmlns:a16="http://schemas.microsoft.com/office/drawing/2014/main" id="{0CB2EBE6-7EDE-43B2-A3CF-91953C0FA103}"/>
              </a:ext>
            </a:extLst>
          </p:cNvPr>
          <p:cNvGrpSpPr>
            <a:grpSpLocks/>
          </p:cNvGrpSpPr>
          <p:nvPr/>
        </p:nvGrpSpPr>
        <p:grpSpPr bwMode="auto">
          <a:xfrm>
            <a:off x="0" y="1033463"/>
            <a:ext cx="4191000" cy="5519737"/>
            <a:chOff x="9144000" y="1337846"/>
            <a:chExt cx="4191000" cy="5520154"/>
          </a:xfrm>
        </p:grpSpPr>
        <p:pic>
          <p:nvPicPr>
            <p:cNvPr id="8251" name="Picture 23" descr="Map5b milwaukee prison adm density v2 [Converted].png">
              <a:extLst>
                <a:ext uri="{FF2B5EF4-FFF2-40B4-BE49-F238E27FC236}">
                  <a16:creationId xmlns:a16="http://schemas.microsoft.com/office/drawing/2014/main" id="{7AA079DC-0561-4AD2-938E-7997D06A2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1362456"/>
              <a:ext cx="4183787" cy="5495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AF3A443-9AFD-426E-8BEA-BF436AECA4DC}"/>
                </a:ext>
              </a:extLst>
            </p:cNvPr>
            <p:cNvSpPr txBox="1"/>
            <p:nvPr/>
          </p:nvSpPr>
          <p:spPr>
            <a:xfrm>
              <a:off x="9144000" y="1337846"/>
              <a:ext cx="4191000" cy="33816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600" cap="small" dirty="0">
                  <a:solidFill>
                    <a:schemeClr val="bg1">
                      <a:lumMod val="85000"/>
                    </a:schemeClr>
                  </a:solidFill>
                  <a:latin typeface="Calibri" pitchFamily="34" charset="0"/>
                </a:rPr>
                <a:t>Prison Admissions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54028E-8845-4E25-96E4-03ED418B55AA}"/>
              </a:ext>
            </a:extLst>
          </p:cNvPr>
          <p:cNvCxnSpPr/>
          <p:nvPr/>
        </p:nvCxnSpPr>
        <p:spPr bwMode="auto">
          <a:xfrm>
            <a:off x="0" y="1066800"/>
            <a:ext cx="9134475" cy="158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43615E-457B-4C59-8539-C28726245C4F}"/>
              </a:ext>
            </a:extLst>
          </p:cNvPr>
          <p:cNvCxnSpPr/>
          <p:nvPr/>
        </p:nvCxnSpPr>
        <p:spPr bwMode="auto">
          <a:xfrm rot="5400000">
            <a:off x="-2743200" y="3810000"/>
            <a:ext cx="5486400" cy="317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130C9EEB-B8CD-479D-B6F1-17C30F37F837}"/>
              </a:ext>
            </a:extLst>
          </p:cNvPr>
          <p:cNvSpPr/>
          <p:nvPr/>
        </p:nvSpPr>
        <p:spPr bwMode="auto">
          <a:xfrm>
            <a:off x="4114800" y="1371600"/>
            <a:ext cx="838200" cy="51816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latin typeface="Times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432302C-99B4-4E79-88EC-821EF6721E42}"/>
              </a:ext>
            </a:extLst>
          </p:cNvPr>
          <p:cNvCxnSpPr/>
          <p:nvPr/>
        </p:nvCxnSpPr>
        <p:spPr bwMode="auto">
          <a:xfrm>
            <a:off x="9525" y="1371600"/>
            <a:ext cx="4943475" cy="158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110C13-79C2-4736-8786-5952F2BCEE3E}"/>
              </a:ext>
            </a:extLst>
          </p:cNvPr>
          <p:cNvCxnSpPr/>
          <p:nvPr/>
        </p:nvCxnSpPr>
        <p:spPr bwMode="auto">
          <a:xfrm>
            <a:off x="0" y="6553200"/>
            <a:ext cx="9134475" cy="158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 Box 6">
            <a:extLst>
              <a:ext uri="{FF2B5EF4-FFF2-40B4-BE49-F238E27FC236}">
                <a16:creationId xmlns:a16="http://schemas.microsoft.com/office/drawing/2014/main" id="{222310E3-C903-4506-BF21-FD783B8F5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67450"/>
            <a:ext cx="9144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tabLst>
                <a:tab pos="8918575" algn="r"/>
              </a:tabLst>
              <a:defRPr/>
            </a:pPr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Data Source: Milwaukee Police Department and Wisconsin Department of Corrections 	Maps:  Justice Mapping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9337191A-19DD-4C2D-89CA-2007BBA73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9175"/>
            <a:ext cx="9144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8915400" algn="r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915400" algn="r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9154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915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EAEAEA"/>
                </a:solidFill>
              </a:rPr>
              <a:t>New York City Neighborhoods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EAEAEA"/>
                </a:solidFill>
              </a:rPr>
              <a:t>Prison Admissions &amp; Expenditures</a:t>
            </a:r>
          </a:p>
        </p:txBody>
      </p:sp>
      <p:grpSp>
        <p:nvGrpSpPr>
          <p:cNvPr id="10243" name="Group 3">
            <a:extLst>
              <a:ext uri="{FF2B5EF4-FFF2-40B4-BE49-F238E27FC236}">
                <a16:creationId xmlns:a16="http://schemas.microsoft.com/office/drawing/2014/main" id="{4460B86C-D579-4E75-A4B5-1313B93934E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3525" cy="6858000"/>
            <a:chOff x="0" y="0"/>
            <a:chExt cx="5766" cy="4320"/>
          </a:xfrm>
        </p:grpSpPr>
        <p:sp>
          <p:nvSpPr>
            <p:cNvPr id="10244" name="Rectangle 4">
              <a:extLst>
                <a:ext uri="{FF2B5EF4-FFF2-40B4-BE49-F238E27FC236}">
                  <a16:creationId xmlns:a16="http://schemas.microsoft.com/office/drawing/2014/main" id="{6B15AC46-4A30-4F87-88C6-85F5083A1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984"/>
              <a:ext cx="5760" cy="336"/>
            </a:xfrm>
            <a:prstGeom prst="rect">
              <a:avLst/>
            </a:prstGeom>
            <a:gradFill rotWithShape="1">
              <a:gsLst>
                <a:gs pos="0">
                  <a:srgbClr val="4D4D4D"/>
                </a:gs>
                <a:gs pos="100000">
                  <a:srgbClr val="A8A8A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DDDDDD"/>
                </a:solidFill>
              </a:endParaRPr>
            </a:p>
          </p:txBody>
        </p:sp>
        <p:pic>
          <p:nvPicPr>
            <p:cNvPr id="10245" name="Picture 5" descr="jmc_logo_transparent_gray">
              <a:extLst>
                <a:ext uri="{FF2B5EF4-FFF2-40B4-BE49-F238E27FC236}">
                  <a16:creationId xmlns:a16="http://schemas.microsoft.com/office/drawing/2014/main" id="{5E4632BF-4B5F-41C5-BFB4-0642B11A84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51"/>
              <a:ext cx="10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6" name="Text Box 6">
              <a:extLst>
                <a:ext uri="{FF2B5EF4-FFF2-40B4-BE49-F238E27FC236}">
                  <a16:creationId xmlns:a16="http://schemas.microsoft.com/office/drawing/2014/main" id="{8D39BE96-A64D-44BB-B8CE-81A81C79CA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984"/>
              <a:ext cx="17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www.justicemapping.org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Office Tel:  347.223.2598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Fax:  718.638.2814</a:t>
              </a:r>
            </a:p>
          </p:txBody>
        </p:sp>
        <p:sp>
          <p:nvSpPr>
            <p:cNvPr id="10247" name="Line 7">
              <a:extLst>
                <a:ext uri="{FF2B5EF4-FFF2-40B4-BE49-F238E27FC236}">
                  <a16:creationId xmlns:a16="http://schemas.microsoft.com/office/drawing/2014/main" id="{B8ABC0EE-56EC-472E-9E5A-F369E868C46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60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8" name="Line 8">
              <a:extLst>
                <a:ext uri="{FF2B5EF4-FFF2-40B4-BE49-F238E27FC236}">
                  <a16:creationId xmlns:a16="http://schemas.microsoft.com/office/drawing/2014/main" id="{702A575A-3B8E-4974-8EF6-FE70213DC8B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-216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9" name="Line 9">
              <a:extLst>
                <a:ext uri="{FF2B5EF4-FFF2-40B4-BE49-F238E27FC236}">
                  <a16:creationId xmlns:a16="http://schemas.microsoft.com/office/drawing/2014/main" id="{6FB0F90E-0BD9-4B4E-A6E7-DCD353D612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0" name="Line 10">
              <a:extLst>
                <a:ext uri="{FF2B5EF4-FFF2-40B4-BE49-F238E27FC236}">
                  <a16:creationId xmlns:a16="http://schemas.microsoft.com/office/drawing/2014/main" id="{0AAD875C-AEE2-462E-B8F9-EA97729ED0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1" name="Line 11">
              <a:extLst>
                <a:ext uri="{FF2B5EF4-FFF2-40B4-BE49-F238E27FC236}">
                  <a16:creationId xmlns:a16="http://schemas.microsoft.com/office/drawing/2014/main" id="{EA89D0A0-E874-4CD0-82A8-ABF458AE8D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84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YC_PrisonAdmMales591k_v2 [Converted]">
            <a:extLst>
              <a:ext uri="{FF2B5EF4-FFF2-40B4-BE49-F238E27FC236}">
                <a16:creationId xmlns:a16="http://schemas.microsoft.com/office/drawing/2014/main" id="{5034D7FC-312A-45DE-B3B5-1315C88F0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6400800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id="{577FB8C0-9074-4E0E-9CA8-6538445F5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-6350"/>
            <a:ext cx="2590800" cy="6864350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58FB00F1-0CA8-44A8-BC36-88EC87B8A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7000"/>
            <a:ext cx="365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057900" algn="r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057900" algn="r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0579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Men Admitted to Prison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B2B2B2"/>
                </a:solidFill>
              </a:rPr>
              <a:t>New York City</a:t>
            </a:r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E72DD90A-0183-4A7B-852F-AA015A69B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76200"/>
            <a:ext cx="21336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chemeClr val="bg1"/>
                </a:solidFill>
              </a:rPr>
              <a:t>Per 1000 Adult Males</a:t>
            </a:r>
          </a:p>
          <a:p>
            <a:pPr algn="r" eaLnBrk="1" hangingPunct="1">
              <a:lnSpc>
                <a:spcPct val="75000"/>
              </a:lnSpc>
              <a:spcBef>
                <a:spcPct val="35000"/>
              </a:spcBef>
              <a:buFontTx/>
              <a:buNone/>
            </a:pPr>
            <a:r>
              <a:rPr lang="en-US" altLang="en-US" sz="1400" b="1">
                <a:solidFill>
                  <a:srgbClr val="B2B2B2"/>
                </a:solidFill>
              </a:rPr>
              <a:t>(16–59)</a:t>
            </a:r>
            <a:endParaRPr lang="en-US" altLang="en-US" sz="1400">
              <a:solidFill>
                <a:srgbClr val="B2B2B2"/>
              </a:solidFill>
            </a:endParaRPr>
          </a:p>
          <a:p>
            <a:pPr algn="r" eaLnBrk="1" hangingPunct="1">
              <a:spcBef>
                <a:spcPct val="35000"/>
              </a:spcBef>
              <a:buFontTx/>
              <a:buNone/>
            </a:pPr>
            <a:r>
              <a:rPr lang="en-US" altLang="en-US" sz="1400">
                <a:solidFill>
                  <a:srgbClr val="B2B2B2"/>
                </a:solidFill>
              </a:rPr>
              <a:t>Census Tracts</a:t>
            </a:r>
          </a:p>
          <a:p>
            <a:pPr algn="r" eaLnBrk="1" hangingPunct="1">
              <a:lnSpc>
                <a:spcPct val="75000"/>
              </a:lnSpc>
              <a:spcBef>
                <a:spcPct val="35000"/>
              </a:spcBef>
              <a:buFontTx/>
              <a:buNone/>
            </a:pPr>
            <a:r>
              <a:rPr lang="en-US" altLang="en-US" sz="1400">
                <a:solidFill>
                  <a:srgbClr val="B2B2B2"/>
                </a:solidFill>
              </a:rPr>
              <a:t>with Community Districts</a:t>
            </a:r>
            <a:endParaRPr lang="en-US" altLang="en-US" sz="1400" b="1">
              <a:solidFill>
                <a:srgbClr val="B2B2B2"/>
              </a:solidFill>
            </a:endParaRPr>
          </a:p>
          <a:p>
            <a:pPr algn="r" eaLnBrk="1" hangingPunct="1">
              <a:spcBef>
                <a:spcPct val="35000"/>
              </a:spcBef>
              <a:buFontTx/>
              <a:buNone/>
            </a:pPr>
            <a:endParaRPr lang="en-US" altLang="en-US" sz="1400" b="1">
              <a:solidFill>
                <a:srgbClr val="B2B2B2"/>
              </a:solidFill>
            </a:endParaRPr>
          </a:p>
        </p:txBody>
      </p:sp>
      <p:sp>
        <p:nvSpPr>
          <p:cNvPr id="11270" name="Line 6">
            <a:extLst>
              <a:ext uri="{FF2B5EF4-FFF2-40B4-BE49-F238E27FC236}">
                <a16:creationId xmlns:a16="http://schemas.microsoft.com/office/drawing/2014/main" id="{33244D0D-D400-4ECC-8E4B-A6BF49710793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1219200"/>
            <a:ext cx="2590800" cy="0"/>
          </a:xfrm>
          <a:prstGeom prst="line">
            <a:avLst/>
          </a:prstGeom>
          <a:noFill/>
          <a:ln w="38100">
            <a:solidFill>
              <a:srgbClr val="777777">
                <a:alpha val="4901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271" name="Group 7">
            <a:extLst>
              <a:ext uri="{FF2B5EF4-FFF2-40B4-BE49-F238E27FC236}">
                <a16:creationId xmlns:a16="http://schemas.microsoft.com/office/drawing/2014/main" id="{7C2A9273-12F4-44EC-BD34-2F96EECD470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3525" cy="6858000"/>
            <a:chOff x="0" y="0"/>
            <a:chExt cx="5766" cy="4320"/>
          </a:xfrm>
        </p:grpSpPr>
        <p:sp>
          <p:nvSpPr>
            <p:cNvPr id="11353" name="Rectangle 8">
              <a:extLst>
                <a:ext uri="{FF2B5EF4-FFF2-40B4-BE49-F238E27FC236}">
                  <a16:creationId xmlns:a16="http://schemas.microsoft.com/office/drawing/2014/main" id="{F9E1167B-74F2-4D49-8D19-B624198B0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984"/>
              <a:ext cx="5760" cy="336"/>
            </a:xfrm>
            <a:prstGeom prst="rect">
              <a:avLst/>
            </a:prstGeom>
            <a:gradFill rotWithShape="1">
              <a:gsLst>
                <a:gs pos="0">
                  <a:srgbClr val="4D4D4D"/>
                </a:gs>
                <a:gs pos="100000">
                  <a:srgbClr val="A8A8A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DDDDDD"/>
                </a:solidFill>
              </a:endParaRPr>
            </a:p>
          </p:txBody>
        </p:sp>
        <p:pic>
          <p:nvPicPr>
            <p:cNvPr id="11354" name="Picture 9" descr="jmc_logo_transparent_gray">
              <a:extLst>
                <a:ext uri="{FF2B5EF4-FFF2-40B4-BE49-F238E27FC236}">
                  <a16:creationId xmlns:a16="http://schemas.microsoft.com/office/drawing/2014/main" id="{33F34F9E-8787-4805-AA0E-EA04E82E0E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51"/>
              <a:ext cx="10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55" name="Text Box 10">
              <a:extLst>
                <a:ext uri="{FF2B5EF4-FFF2-40B4-BE49-F238E27FC236}">
                  <a16:creationId xmlns:a16="http://schemas.microsoft.com/office/drawing/2014/main" id="{8063FA7E-2480-4E58-8F53-436A2937CA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984"/>
              <a:ext cx="17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www.justicemapping.org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Office Tel:  347.223.2598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Fax:  718.638.2814</a:t>
              </a:r>
            </a:p>
          </p:txBody>
        </p:sp>
        <p:sp>
          <p:nvSpPr>
            <p:cNvPr id="11356" name="Line 11">
              <a:extLst>
                <a:ext uri="{FF2B5EF4-FFF2-40B4-BE49-F238E27FC236}">
                  <a16:creationId xmlns:a16="http://schemas.microsoft.com/office/drawing/2014/main" id="{AA639BA9-3916-4DE0-85B0-B9E226C993C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60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57" name="Line 12">
              <a:extLst>
                <a:ext uri="{FF2B5EF4-FFF2-40B4-BE49-F238E27FC236}">
                  <a16:creationId xmlns:a16="http://schemas.microsoft.com/office/drawing/2014/main" id="{0FE36BA5-6557-4810-8A03-CBBC8859EAD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-216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58" name="Line 13">
              <a:extLst>
                <a:ext uri="{FF2B5EF4-FFF2-40B4-BE49-F238E27FC236}">
                  <a16:creationId xmlns:a16="http://schemas.microsoft.com/office/drawing/2014/main" id="{618FB9EA-78B4-438E-AC97-5C0FC2EB7D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59" name="Line 14">
              <a:extLst>
                <a:ext uri="{FF2B5EF4-FFF2-40B4-BE49-F238E27FC236}">
                  <a16:creationId xmlns:a16="http://schemas.microsoft.com/office/drawing/2014/main" id="{82957B06-AD52-42FF-9EC9-7173F474DF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0" name="Line 15">
              <a:extLst>
                <a:ext uri="{FF2B5EF4-FFF2-40B4-BE49-F238E27FC236}">
                  <a16:creationId xmlns:a16="http://schemas.microsoft.com/office/drawing/2014/main" id="{6A3D5252-1554-4738-AB8B-2D9C587AF0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84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2" name="Line 16">
            <a:extLst>
              <a:ext uri="{FF2B5EF4-FFF2-40B4-BE49-F238E27FC236}">
                <a16:creationId xmlns:a16="http://schemas.microsoft.com/office/drawing/2014/main" id="{D13FB7F9-249C-42FA-B9D7-6CC5B8C6F3D8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3390900" y="3162300"/>
            <a:ext cx="6324600" cy="0"/>
          </a:xfrm>
          <a:prstGeom prst="line">
            <a:avLst/>
          </a:prstGeom>
          <a:noFill/>
          <a:ln w="38100">
            <a:solidFill>
              <a:srgbClr val="777777">
                <a:alpha val="4901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3" name="Freeform 17">
            <a:extLst>
              <a:ext uri="{FF2B5EF4-FFF2-40B4-BE49-F238E27FC236}">
                <a16:creationId xmlns:a16="http://schemas.microsoft.com/office/drawing/2014/main" id="{C1B98EFB-E105-46FE-A063-BCB5E66D8BC6}"/>
              </a:ext>
            </a:extLst>
          </p:cNvPr>
          <p:cNvSpPr>
            <a:spLocks noChangeAspect="1"/>
          </p:cNvSpPr>
          <p:nvPr/>
        </p:nvSpPr>
        <p:spPr bwMode="auto">
          <a:xfrm>
            <a:off x="3838575" y="1936750"/>
            <a:ext cx="201613" cy="244475"/>
          </a:xfrm>
          <a:custGeom>
            <a:avLst/>
            <a:gdLst>
              <a:gd name="T0" fmla="*/ 2147483646 w 154"/>
              <a:gd name="T1" fmla="*/ 0 h 186"/>
              <a:gd name="T2" fmla="*/ 2147483646 w 154"/>
              <a:gd name="T3" fmla="*/ 2147483646 h 186"/>
              <a:gd name="T4" fmla="*/ 2147483646 w 154"/>
              <a:gd name="T5" fmla="*/ 2147483646 h 186"/>
              <a:gd name="T6" fmla="*/ 2147483646 w 154"/>
              <a:gd name="T7" fmla="*/ 2147483646 h 186"/>
              <a:gd name="T8" fmla="*/ 2147483646 w 154"/>
              <a:gd name="T9" fmla="*/ 2147483646 h 186"/>
              <a:gd name="T10" fmla="*/ 2147483646 w 154"/>
              <a:gd name="T11" fmla="*/ 2147483646 h 186"/>
              <a:gd name="T12" fmla="*/ 2147483646 w 154"/>
              <a:gd name="T13" fmla="*/ 2147483646 h 186"/>
              <a:gd name="T14" fmla="*/ 2147483646 w 154"/>
              <a:gd name="T15" fmla="*/ 2147483646 h 186"/>
              <a:gd name="T16" fmla="*/ 2147483646 w 154"/>
              <a:gd name="T17" fmla="*/ 2147483646 h 186"/>
              <a:gd name="T18" fmla="*/ 2147483646 w 154"/>
              <a:gd name="T19" fmla="*/ 2147483646 h 186"/>
              <a:gd name="T20" fmla="*/ 2147483646 w 154"/>
              <a:gd name="T21" fmla="*/ 2147483646 h 186"/>
              <a:gd name="T22" fmla="*/ 2147483646 w 154"/>
              <a:gd name="T23" fmla="*/ 2147483646 h 186"/>
              <a:gd name="T24" fmla="*/ 2147483646 w 154"/>
              <a:gd name="T25" fmla="*/ 2147483646 h 186"/>
              <a:gd name="T26" fmla="*/ 2147483646 w 154"/>
              <a:gd name="T27" fmla="*/ 2147483646 h 186"/>
              <a:gd name="T28" fmla="*/ 2147483646 w 154"/>
              <a:gd name="T29" fmla="*/ 2147483646 h 186"/>
              <a:gd name="T30" fmla="*/ 2147483646 w 154"/>
              <a:gd name="T31" fmla="*/ 2147483646 h 186"/>
              <a:gd name="T32" fmla="*/ 2147483646 w 154"/>
              <a:gd name="T33" fmla="*/ 2147483646 h 186"/>
              <a:gd name="T34" fmla="*/ 2147483646 w 154"/>
              <a:gd name="T35" fmla="*/ 2147483646 h 1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54"/>
              <a:gd name="T55" fmla="*/ 0 h 186"/>
              <a:gd name="T56" fmla="*/ 154 w 154"/>
              <a:gd name="T57" fmla="*/ 186 h 1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54" h="186">
                <a:moveTo>
                  <a:pt x="77" y="0"/>
                </a:moveTo>
                <a:cubicBezTo>
                  <a:pt x="90" y="9"/>
                  <a:pt x="91" y="23"/>
                  <a:pt x="107" y="28"/>
                </a:cubicBezTo>
                <a:cubicBezTo>
                  <a:pt x="113" y="37"/>
                  <a:pt x="124" y="46"/>
                  <a:pt x="135" y="50"/>
                </a:cubicBezTo>
                <a:cubicBezTo>
                  <a:pt x="146" y="61"/>
                  <a:pt x="154" y="88"/>
                  <a:pt x="135" y="94"/>
                </a:cubicBezTo>
                <a:cubicBezTo>
                  <a:pt x="129" y="103"/>
                  <a:pt x="128" y="110"/>
                  <a:pt x="119" y="116"/>
                </a:cubicBezTo>
                <a:cubicBezTo>
                  <a:pt x="114" y="123"/>
                  <a:pt x="114" y="127"/>
                  <a:pt x="107" y="132"/>
                </a:cubicBezTo>
                <a:cubicBezTo>
                  <a:pt x="92" y="155"/>
                  <a:pt x="96" y="168"/>
                  <a:pt x="67" y="172"/>
                </a:cubicBezTo>
                <a:cubicBezTo>
                  <a:pt x="59" y="175"/>
                  <a:pt x="56" y="179"/>
                  <a:pt x="51" y="186"/>
                </a:cubicBezTo>
                <a:cubicBezTo>
                  <a:pt x="35" y="181"/>
                  <a:pt x="19" y="177"/>
                  <a:pt x="3" y="172"/>
                </a:cubicBezTo>
                <a:cubicBezTo>
                  <a:pt x="0" y="164"/>
                  <a:pt x="2" y="161"/>
                  <a:pt x="7" y="154"/>
                </a:cubicBezTo>
                <a:cubicBezTo>
                  <a:pt x="9" y="144"/>
                  <a:pt x="16" y="130"/>
                  <a:pt x="25" y="124"/>
                </a:cubicBezTo>
                <a:cubicBezTo>
                  <a:pt x="27" y="120"/>
                  <a:pt x="27" y="114"/>
                  <a:pt x="31" y="112"/>
                </a:cubicBezTo>
                <a:cubicBezTo>
                  <a:pt x="40" y="107"/>
                  <a:pt x="55" y="107"/>
                  <a:pt x="65" y="104"/>
                </a:cubicBezTo>
                <a:cubicBezTo>
                  <a:pt x="66" y="102"/>
                  <a:pt x="69" y="100"/>
                  <a:pt x="69" y="98"/>
                </a:cubicBezTo>
                <a:cubicBezTo>
                  <a:pt x="69" y="94"/>
                  <a:pt x="65" y="86"/>
                  <a:pt x="65" y="86"/>
                </a:cubicBezTo>
                <a:cubicBezTo>
                  <a:pt x="66" y="63"/>
                  <a:pt x="74" y="40"/>
                  <a:pt x="67" y="18"/>
                </a:cubicBezTo>
                <a:cubicBezTo>
                  <a:pt x="82" y="8"/>
                  <a:pt x="74" y="10"/>
                  <a:pt x="91" y="10"/>
                </a:cubicBezTo>
                <a:lnTo>
                  <a:pt x="107" y="18"/>
                </a:lnTo>
              </a:path>
            </a:pathLst>
          </a:custGeom>
          <a:solidFill>
            <a:srgbClr val="333333"/>
          </a:solidFill>
          <a:ln w="9525">
            <a:solidFill>
              <a:srgbClr val="5F5F5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4" name="Freeform 18">
            <a:extLst>
              <a:ext uri="{FF2B5EF4-FFF2-40B4-BE49-F238E27FC236}">
                <a16:creationId xmlns:a16="http://schemas.microsoft.com/office/drawing/2014/main" id="{43A54DDE-3109-4518-981F-32FFFC9A4CFC}"/>
              </a:ext>
            </a:extLst>
          </p:cNvPr>
          <p:cNvSpPr>
            <a:spLocks noChangeAspect="1"/>
          </p:cNvSpPr>
          <p:nvPr/>
        </p:nvSpPr>
        <p:spPr bwMode="auto">
          <a:xfrm>
            <a:off x="4267200" y="1992313"/>
            <a:ext cx="201613" cy="144462"/>
          </a:xfrm>
          <a:custGeom>
            <a:avLst/>
            <a:gdLst>
              <a:gd name="T0" fmla="*/ 2147483646 w 149"/>
              <a:gd name="T1" fmla="*/ 2147483646 h 106"/>
              <a:gd name="T2" fmla="*/ 2147483646 w 149"/>
              <a:gd name="T3" fmla="*/ 2147483646 h 106"/>
              <a:gd name="T4" fmla="*/ 2147483646 w 149"/>
              <a:gd name="T5" fmla="*/ 2147483646 h 106"/>
              <a:gd name="T6" fmla="*/ 2147483646 w 149"/>
              <a:gd name="T7" fmla="*/ 2147483646 h 106"/>
              <a:gd name="T8" fmla="*/ 2147483646 w 149"/>
              <a:gd name="T9" fmla="*/ 2147483646 h 106"/>
              <a:gd name="T10" fmla="*/ 2147483646 w 149"/>
              <a:gd name="T11" fmla="*/ 2147483646 h 106"/>
              <a:gd name="T12" fmla="*/ 2147483646 w 149"/>
              <a:gd name="T13" fmla="*/ 2147483646 h 106"/>
              <a:gd name="T14" fmla="*/ 2147483646 w 149"/>
              <a:gd name="T15" fmla="*/ 2147483646 h 106"/>
              <a:gd name="T16" fmla="*/ 2147483646 w 149"/>
              <a:gd name="T17" fmla="*/ 2147483646 h 106"/>
              <a:gd name="T18" fmla="*/ 2147483646 w 149"/>
              <a:gd name="T19" fmla="*/ 2147483646 h 106"/>
              <a:gd name="T20" fmla="*/ 2147483646 w 149"/>
              <a:gd name="T21" fmla="*/ 2147483646 h 106"/>
              <a:gd name="T22" fmla="*/ 2147483646 w 149"/>
              <a:gd name="T23" fmla="*/ 2147483646 h 106"/>
              <a:gd name="T24" fmla="*/ 2147483646 w 149"/>
              <a:gd name="T25" fmla="*/ 2147483646 h 10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"/>
              <a:gd name="T40" fmla="*/ 0 h 106"/>
              <a:gd name="T41" fmla="*/ 149 w 149"/>
              <a:gd name="T42" fmla="*/ 106 h 10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" h="106">
                <a:moveTo>
                  <a:pt x="19" y="4"/>
                </a:moveTo>
                <a:cubicBezTo>
                  <a:pt x="15" y="21"/>
                  <a:pt x="13" y="35"/>
                  <a:pt x="3" y="50"/>
                </a:cubicBezTo>
                <a:cubicBezTo>
                  <a:pt x="0" y="68"/>
                  <a:pt x="1" y="59"/>
                  <a:pt x="15" y="62"/>
                </a:cubicBezTo>
                <a:cubicBezTo>
                  <a:pt x="19" y="88"/>
                  <a:pt x="15" y="83"/>
                  <a:pt x="41" y="88"/>
                </a:cubicBezTo>
                <a:cubicBezTo>
                  <a:pt x="47" y="96"/>
                  <a:pt x="76" y="102"/>
                  <a:pt x="87" y="104"/>
                </a:cubicBezTo>
                <a:cubicBezTo>
                  <a:pt x="104" y="103"/>
                  <a:pt x="116" y="106"/>
                  <a:pt x="133" y="102"/>
                </a:cubicBezTo>
                <a:cubicBezTo>
                  <a:pt x="141" y="94"/>
                  <a:pt x="147" y="80"/>
                  <a:pt x="149" y="76"/>
                </a:cubicBezTo>
                <a:cubicBezTo>
                  <a:pt x="137" y="66"/>
                  <a:pt x="138" y="63"/>
                  <a:pt x="117" y="58"/>
                </a:cubicBezTo>
                <a:cubicBezTo>
                  <a:pt x="112" y="51"/>
                  <a:pt x="119" y="44"/>
                  <a:pt x="111" y="38"/>
                </a:cubicBezTo>
                <a:cubicBezTo>
                  <a:pt x="103" y="32"/>
                  <a:pt x="79" y="28"/>
                  <a:pt x="69" y="24"/>
                </a:cubicBezTo>
                <a:cubicBezTo>
                  <a:pt x="62" y="22"/>
                  <a:pt x="51" y="14"/>
                  <a:pt x="51" y="14"/>
                </a:cubicBezTo>
                <a:cubicBezTo>
                  <a:pt x="47" y="11"/>
                  <a:pt x="38" y="5"/>
                  <a:pt x="33" y="2"/>
                </a:cubicBezTo>
                <a:cubicBezTo>
                  <a:pt x="28" y="0"/>
                  <a:pt x="22" y="5"/>
                  <a:pt x="19" y="4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rgbClr val="3333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5" name="Text Box 22">
            <a:extLst>
              <a:ext uri="{FF2B5EF4-FFF2-40B4-BE49-F238E27FC236}">
                <a16:creationId xmlns:a16="http://schemas.microsoft.com/office/drawing/2014/main" id="{D04B508E-B387-4118-B39B-123A6CDAA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676400"/>
            <a:ext cx="1905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rgbClr val="F8F8F8"/>
                </a:solidFill>
              </a:rPr>
              <a:t>Admissions per 1000</a:t>
            </a:r>
          </a:p>
        </p:txBody>
      </p:sp>
      <p:graphicFrame>
        <p:nvGraphicFramePr>
          <p:cNvPr id="181348" name="Group 100">
            <a:extLst>
              <a:ext uri="{FF2B5EF4-FFF2-40B4-BE49-F238E27FC236}">
                <a16:creationId xmlns:a16="http://schemas.microsoft.com/office/drawing/2014/main" id="{A14475F0-A2D3-497B-866B-D22DCF03F038}"/>
              </a:ext>
            </a:extLst>
          </p:cNvPr>
          <p:cNvGraphicFramePr>
            <a:graphicFrameLocks noGrp="1"/>
          </p:cNvGraphicFramePr>
          <p:nvPr/>
        </p:nvGraphicFramePr>
        <p:xfrm>
          <a:off x="6934200" y="2193925"/>
          <a:ext cx="1828800" cy="3444875"/>
        </p:xfrm>
        <a:graphic>
          <a:graphicData uri="http://schemas.openxmlformats.org/drawingml/2006/table">
            <a:tbl>
              <a:tblPr/>
              <a:tblGrid>
                <a:gridCol w="438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2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Boro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CD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Count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Rate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MN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748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25.7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MN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19.8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19.2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17.4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16.8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531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14.7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BK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516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13.7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BK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274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13.7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12.8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BK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12.1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MN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11.8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BK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NYC_PrisonAdmMales591k_v2 [Converted]">
            <a:extLst>
              <a:ext uri="{FF2B5EF4-FFF2-40B4-BE49-F238E27FC236}">
                <a16:creationId xmlns:a16="http://schemas.microsoft.com/office/drawing/2014/main" id="{791C0F4B-1F6A-4047-909F-40008C28B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6400800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>
            <a:extLst>
              <a:ext uri="{FF2B5EF4-FFF2-40B4-BE49-F238E27FC236}">
                <a16:creationId xmlns:a16="http://schemas.microsoft.com/office/drawing/2014/main" id="{D5D26543-B90C-47A3-9479-9C6AEBC29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-6350"/>
            <a:ext cx="2590800" cy="6864350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CE6C374C-E608-4FC1-B8F6-A9FB2BFCE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7000"/>
            <a:ext cx="365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057900" algn="r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057900" algn="r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0579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Men Admitted to Prison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B2B2B2"/>
                </a:solidFill>
              </a:rPr>
              <a:t>New York City</a:t>
            </a:r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545A92F3-EB21-4D44-8237-AC4EEF902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76200"/>
            <a:ext cx="21336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chemeClr val="bg1"/>
                </a:solidFill>
              </a:rPr>
              <a:t>Per 1000 Adult Males</a:t>
            </a:r>
          </a:p>
          <a:p>
            <a:pPr algn="r" eaLnBrk="1" hangingPunct="1">
              <a:lnSpc>
                <a:spcPct val="75000"/>
              </a:lnSpc>
              <a:spcBef>
                <a:spcPct val="35000"/>
              </a:spcBef>
              <a:buFontTx/>
              <a:buNone/>
            </a:pPr>
            <a:r>
              <a:rPr lang="en-US" altLang="en-US" sz="1400" b="1">
                <a:solidFill>
                  <a:srgbClr val="B2B2B2"/>
                </a:solidFill>
              </a:rPr>
              <a:t>(16–59)</a:t>
            </a:r>
            <a:endParaRPr lang="en-US" altLang="en-US" sz="1400">
              <a:solidFill>
                <a:srgbClr val="B2B2B2"/>
              </a:solidFill>
            </a:endParaRPr>
          </a:p>
          <a:p>
            <a:pPr algn="r" eaLnBrk="1" hangingPunct="1">
              <a:spcBef>
                <a:spcPct val="35000"/>
              </a:spcBef>
              <a:buFontTx/>
              <a:buNone/>
            </a:pPr>
            <a:r>
              <a:rPr lang="en-US" altLang="en-US" sz="1400">
                <a:solidFill>
                  <a:srgbClr val="B2B2B2"/>
                </a:solidFill>
              </a:rPr>
              <a:t>Census Tracts</a:t>
            </a:r>
          </a:p>
          <a:p>
            <a:pPr algn="r" eaLnBrk="1" hangingPunct="1">
              <a:lnSpc>
                <a:spcPct val="75000"/>
              </a:lnSpc>
              <a:spcBef>
                <a:spcPct val="35000"/>
              </a:spcBef>
              <a:buFontTx/>
              <a:buNone/>
            </a:pPr>
            <a:r>
              <a:rPr lang="en-US" altLang="en-US" sz="1400">
                <a:solidFill>
                  <a:srgbClr val="B2B2B2"/>
                </a:solidFill>
              </a:rPr>
              <a:t>with Community Districts</a:t>
            </a:r>
            <a:endParaRPr lang="en-US" altLang="en-US" sz="1400" b="1">
              <a:solidFill>
                <a:srgbClr val="B2B2B2"/>
              </a:solidFill>
            </a:endParaRPr>
          </a:p>
          <a:p>
            <a:pPr algn="r" eaLnBrk="1" hangingPunct="1">
              <a:spcBef>
                <a:spcPct val="35000"/>
              </a:spcBef>
              <a:buFontTx/>
              <a:buNone/>
            </a:pPr>
            <a:endParaRPr lang="en-US" altLang="en-US" sz="1400" b="1">
              <a:solidFill>
                <a:srgbClr val="B2B2B2"/>
              </a:solidFill>
            </a:endParaRPr>
          </a:p>
        </p:txBody>
      </p:sp>
      <p:sp>
        <p:nvSpPr>
          <p:cNvPr id="12294" name="Line 6">
            <a:extLst>
              <a:ext uri="{FF2B5EF4-FFF2-40B4-BE49-F238E27FC236}">
                <a16:creationId xmlns:a16="http://schemas.microsoft.com/office/drawing/2014/main" id="{02EE7E86-38FE-4354-BBED-C449CC86D23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1219200"/>
            <a:ext cx="2590800" cy="0"/>
          </a:xfrm>
          <a:prstGeom prst="line">
            <a:avLst/>
          </a:prstGeom>
          <a:noFill/>
          <a:ln w="38100">
            <a:solidFill>
              <a:srgbClr val="777777">
                <a:alpha val="4901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295" name="Group 7">
            <a:extLst>
              <a:ext uri="{FF2B5EF4-FFF2-40B4-BE49-F238E27FC236}">
                <a16:creationId xmlns:a16="http://schemas.microsoft.com/office/drawing/2014/main" id="{5E64CCB5-2B7D-46B7-856E-451A29F352C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3525" cy="6858000"/>
            <a:chOff x="0" y="0"/>
            <a:chExt cx="5766" cy="4320"/>
          </a:xfrm>
        </p:grpSpPr>
        <p:sp>
          <p:nvSpPr>
            <p:cNvPr id="12378" name="Rectangle 8">
              <a:extLst>
                <a:ext uri="{FF2B5EF4-FFF2-40B4-BE49-F238E27FC236}">
                  <a16:creationId xmlns:a16="http://schemas.microsoft.com/office/drawing/2014/main" id="{2FFAE612-5F65-4624-BC1C-8857C3760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984"/>
              <a:ext cx="5760" cy="336"/>
            </a:xfrm>
            <a:prstGeom prst="rect">
              <a:avLst/>
            </a:prstGeom>
            <a:gradFill rotWithShape="1">
              <a:gsLst>
                <a:gs pos="0">
                  <a:srgbClr val="4D4D4D"/>
                </a:gs>
                <a:gs pos="100000">
                  <a:srgbClr val="A8A8A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DDDDDD"/>
                </a:solidFill>
              </a:endParaRPr>
            </a:p>
          </p:txBody>
        </p:sp>
        <p:pic>
          <p:nvPicPr>
            <p:cNvPr id="12379" name="Picture 9" descr="jmc_logo_transparent_gray">
              <a:extLst>
                <a:ext uri="{FF2B5EF4-FFF2-40B4-BE49-F238E27FC236}">
                  <a16:creationId xmlns:a16="http://schemas.microsoft.com/office/drawing/2014/main" id="{70152A92-8E43-4C8A-BD8B-1AEF2EBFF2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51"/>
              <a:ext cx="10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80" name="Text Box 10">
              <a:extLst>
                <a:ext uri="{FF2B5EF4-FFF2-40B4-BE49-F238E27FC236}">
                  <a16:creationId xmlns:a16="http://schemas.microsoft.com/office/drawing/2014/main" id="{21EC5D8E-9D1C-42A1-92A9-8C1E28C1E3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984"/>
              <a:ext cx="17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www.justicemapping.org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Office Tel:  347.223.2598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Fax:  718.638.2814</a:t>
              </a:r>
            </a:p>
          </p:txBody>
        </p:sp>
        <p:sp>
          <p:nvSpPr>
            <p:cNvPr id="12381" name="Line 11">
              <a:extLst>
                <a:ext uri="{FF2B5EF4-FFF2-40B4-BE49-F238E27FC236}">
                  <a16:creationId xmlns:a16="http://schemas.microsoft.com/office/drawing/2014/main" id="{19B45AA8-9DE5-43AF-AB3F-427F159B27F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60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2" name="Line 12">
              <a:extLst>
                <a:ext uri="{FF2B5EF4-FFF2-40B4-BE49-F238E27FC236}">
                  <a16:creationId xmlns:a16="http://schemas.microsoft.com/office/drawing/2014/main" id="{D30AE136-A05E-4D29-B76C-608A6EF881B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-216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3" name="Line 13">
              <a:extLst>
                <a:ext uri="{FF2B5EF4-FFF2-40B4-BE49-F238E27FC236}">
                  <a16:creationId xmlns:a16="http://schemas.microsoft.com/office/drawing/2014/main" id="{1C2ACA1F-1CDF-424D-85A3-9878FB9CF1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4" name="Line 14">
              <a:extLst>
                <a:ext uri="{FF2B5EF4-FFF2-40B4-BE49-F238E27FC236}">
                  <a16:creationId xmlns:a16="http://schemas.microsoft.com/office/drawing/2014/main" id="{2C27EC7A-AAED-48E1-9F0D-A6C006DBC7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5" name="Line 15">
              <a:extLst>
                <a:ext uri="{FF2B5EF4-FFF2-40B4-BE49-F238E27FC236}">
                  <a16:creationId xmlns:a16="http://schemas.microsoft.com/office/drawing/2014/main" id="{5EEFD796-1B3F-47FA-9D65-BDCB325106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84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96" name="Line 16">
            <a:extLst>
              <a:ext uri="{FF2B5EF4-FFF2-40B4-BE49-F238E27FC236}">
                <a16:creationId xmlns:a16="http://schemas.microsoft.com/office/drawing/2014/main" id="{D299AF3E-1DD8-48D1-9FD3-B81D1FACC2F0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3390900" y="3162300"/>
            <a:ext cx="6324600" cy="0"/>
          </a:xfrm>
          <a:prstGeom prst="line">
            <a:avLst/>
          </a:prstGeom>
          <a:noFill/>
          <a:ln w="38100">
            <a:solidFill>
              <a:srgbClr val="777777">
                <a:alpha val="4901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7" name="Freeform 17">
            <a:extLst>
              <a:ext uri="{FF2B5EF4-FFF2-40B4-BE49-F238E27FC236}">
                <a16:creationId xmlns:a16="http://schemas.microsoft.com/office/drawing/2014/main" id="{CEE3A639-F802-4741-BD5B-0AB6A7D6F43C}"/>
              </a:ext>
            </a:extLst>
          </p:cNvPr>
          <p:cNvSpPr>
            <a:spLocks noChangeAspect="1"/>
          </p:cNvSpPr>
          <p:nvPr/>
        </p:nvSpPr>
        <p:spPr bwMode="auto">
          <a:xfrm>
            <a:off x="3838575" y="1936750"/>
            <a:ext cx="201613" cy="244475"/>
          </a:xfrm>
          <a:custGeom>
            <a:avLst/>
            <a:gdLst>
              <a:gd name="T0" fmla="*/ 2147483646 w 154"/>
              <a:gd name="T1" fmla="*/ 0 h 186"/>
              <a:gd name="T2" fmla="*/ 2147483646 w 154"/>
              <a:gd name="T3" fmla="*/ 2147483646 h 186"/>
              <a:gd name="T4" fmla="*/ 2147483646 w 154"/>
              <a:gd name="T5" fmla="*/ 2147483646 h 186"/>
              <a:gd name="T6" fmla="*/ 2147483646 w 154"/>
              <a:gd name="T7" fmla="*/ 2147483646 h 186"/>
              <a:gd name="T8" fmla="*/ 2147483646 w 154"/>
              <a:gd name="T9" fmla="*/ 2147483646 h 186"/>
              <a:gd name="T10" fmla="*/ 2147483646 w 154"/>
              <a:gd name="T11" fmla="*/ 2147483646 h 186"/>
              <a:gd name="T12" fmla="*/ 2147483646 w 154"/>
              <a:gd name="T13" fmla="*/ 2147483646 h 186"/>
              <a:gd name="T14" fmla="*/ 2147483646 w 154"/>
              <a:gd name="T15" fmla="*/ 2147483646 h 186"/>
              <a:gd name="T16" fmla="*/ 2147483646 w 154"/>
              <a:gd name="T17" fmla="*/ 2147483646 h 186"/>
              <a:gd name="T18" fmla="*/ 2147483646 w 154"/>
              <a:gd name="T19" fmla="*/ 2147483646 h 186"/>
              <a:gd name="T20" fmla="*/ 2147483646 w 154"/>
              <a:gd name="T21" fmla="*/ 2147483646 h 186"/>
              <a:gd name="T22" fmla="*/ 2147483646 w 154"/>
              <a:gd name="T23" fmla="*/ 2147483646 h 186"/>
              <a:gd name="T24" fmla="*/ 2147483646 w 154"/>
              <a:gd name="T25" fmla="*/ 2147483646 h 186"/>
              <a:gd name="T26" fmla="*/ 2147483646 w 154"/>
              <a:gd name="T27" fmla="*/ 2147483646 h 186"/>
              <a:gd name="T28" fmla="*/ 2147483646 w 154"/>
              <a:gd name="T29" fmla="*/ 2147483646 h 186"/>
              <a:gd name="T30" fmla="*/ 2147483646 w 154"/>
              <a:gd name="T31" fmla="*/ 2147483646 h 186"/>
              <a:gd name="T32" fmla="*/ 2147483646 w 154"/>
              <a:gd name="T33" fmla="*/ 2147483646 h 186"/>
              <a:gd name="T34" fmla="*/ 2147483646 w 154"/>
              <a:gd name="T35" fmla="*/ 2147483646 h 1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54"/>
              <a:gd name="T55" fmla="*/ 0 h 186"/>
              <a:gd name="T56" fmla="*/ 154 w 154"/>
              <a:gd name="T57" fmla="*/ 186 h 1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54" h="186">
                <a:moveTo>
                  <a:pt x="77" y="0"/>
                </a:moveTo>
                <a:cubicBezTo>
                  <a:pt x="90" y="9"/>
                  <a:pt x="91" y="23"/>
                  <a:pt x="107" y="28"/>
                </a:cubicBezTo>
                <a:cubicBezTo>
                  <a:pt x="113" y="37"/>
                  <a:pt x="124" y="46"/>
                  <a:pt x="135" y="50"/>
                </a:cubicBezTo>
                <a:cubicBezTo>
                  <a:pt x="146" y="61"/>
                  <a:pt x="154" y="88"/>
                  <a:pt x="135" y="94"/>
                </a:cubicBezTo>
                <a:cubicBezTo>
                  <a:pt x="129" y="103"/>
                  <a:pt x="128" y="110"/>
                  <a:pt x="119" y="116"/>
                </a:cubicBezTo>
                <a:cubicBezTo>
                  <a:pt x="114" y="123"/>
                  <a:pt x="114" y="127"/>
                  <a:pt x="107" y="132"/>
                </a:cubicBezTo>
                <a:cubicBezTo>
                  <a:pt x="92" y="155"/>
                  <a:pt x="96" y="168"/>
                  <a:pt x="67" y="172"/>
                </a:cubicBezTo>
                <a:cubicBezTo>
                  <a:pt x="59" y="175"/>
                  <a:pt x="56" y="179"/>
                  <a:pt x="51" y="186"/>
                </a:cubicBezTo>
                <a:cubicBezTo>
                  <a:pt x="35" y="181"/>
                  <a:pt x="19" y="177"/>
                  <a:pt x="3" y="172"/>
                </a:cubicBezTo>
                <a:cubicBezTo>
                  <a:pt x="0" y="164"/>
                  <a:pt x="2" y="161"/>
                  <a:pt x="7" y="154"/>
                </a:cubicBezTo>
                <a:cubicBezTo>
                  <a:pt x="9" y="144"/>
                  <a:pt x="16" y="130"/>
                  <a:pt x="25" y="124"/>
                </a:cubicBezTo>
                <a:cubicBezTo>
                  <a:pt x="27" y="120"/>
                  <a:pt x="27" y="114"/>
                  <a:pt x="31" y="112"/>
                </a:cubicBezTo>
                <a:cubicBezTo>
                  <a:pt x="40" y="107"/>
                  <a:pt x="55" y="107"/>
                  <a:pt x="65" y="104"/>
                </a:cubicBezTo>
                <a:cubicBezTo>
                  <a:pt x="66" y="102"/>
                  <a:pt x="69" y="100"/>
                  <a:pt x="69" y="98"/>
                </a:cubicBezTo>
                <a:cubicBezTo>
                  <a:pt x="69" y="94"/>
                  <a:pt x="65" y="86"/>
                  <a:pt x="65" y="86"/>
                </a:cubicBezTo>
                <a:cubicBezTo>
                  <a:pt x="66" y="63"/>
                  <a:pt x="74" y="40"/>
                  <a:pt x="67" y="18"/>
                </a:cubicBezTo>
                <a:cubicBezTo>
                  <a:pt x="82" y="8"/>
                  <a:pt x="74" y="10"/>
                  <a:pt x="91" y="10"/>
                </a:cubicBezTo>
                <a:lnTo>
                  <a:pt x="107" y="18"/>
                </a:lnTo>
              </a:path>
            </a:pathLst>
          </a:custGeom>
          <a:solidFill>
            <a:srgbClr val="333333"/>
          </a:solidFill>
          <a:ln w="9525">
            <a:solidFill>
              <a:srgbClr val="5F5F5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8" name="Freeform 18">
            <a:extLst>
              <a:ext uri="{FF2B5EF4-FFF2-40B4-BE49-F238E27FC236}">
                <a16:creationId xmlns:a16="http://schemas.microsoft.com/office/drawing/2014/main" id="{D33D83A4-F4DB-4CAE-A449-8A0A37B280B1}"/>
              </a:ext>
            </a:extLst>
          </p:cNvPr>
          <p:cNvSpPr>
            <a:spLocks noChangeAspect="1"/>
          </p:cNvSpPr>
          <p:nvPr/>
        </p:nvSpPr>
        <p:spPr bwMode="auto">
          <a:xfrm>
            <a:off x="4267200" y="1992313"/>
            <a:ext cx="201613" cy="144462"/>
          </a:xfrm>
          <a:custGeom>
            <a:avLst/>
            <a:gdLst>
              <a:gd name="T0" fmla="*/ 2147483646 w 149"/>
              <a:gd name="T1" fmla="*/ 2147483646 h 106"/>
              <a:gd name="T2" fmla="*/ 2147483646 w 149"/>
              <a:gd name="T3" fmla="*/ 2147483646 h 106"/>
              <a:gd name="T4" fmla="*/ 2147483646 w 149"/>
              <a:gd name="T5" fmla="*/ 2147483646 h 106"/>
              <a:gd name="T6" fmla="*/ 2147483646 w 149"/>
              <a:gd name="T7" fmla="*/ 2147483646 h 106"/>
              <a:gd name="T8" fmla="*/ 2147483646 w 149"/>
              <a:gd name="T9" fmla="*/ 2147483646 h 106"/>
              <a:gd name="T10" fmla="*/ 2147483646 w 149"/>
              <a:gd name="T11" fmla="*/ 2147483646 h 106"/>
              <a:gd name="T12" fmla="*/ 2147483646 w 149"/>
              <a:gd name="T13" fmla="*/ 2147483646 h 106"/>
              <a:gd name="T14" fmla="*/ 2147483646 w 149"/>
              <a:gd name="T15" fmla="*/ 2147483646 h 106"/>
              <a:gd name="T16" fmla="*/ 2147483646 w 149"/>
              <a:gd name="T17" fmla="*/ 2147483646 h 106"/>
              <a:gd name="T18" fmla="*/ 2147483646 w 149"/>
              <a:gd name="T19" fmla="*/ 2147483646 h 106"/>
              <a:gd name="T20" fmla="*/ 2147483646 w 149"/>
              <a:gd name="T21" fmla="*/ 2147483646 h 106"/>
              <a:gd name="T22" fmla="*/ 2147483646 w 149"/>
              <a:gd name="T23" fmla="*/ 2147483646 h 106"/>
              <a:gd name="T24" fmla="*/ 2147483646 w 149"/>
              <a:gd name="T25" fmla="*/ 2147483646 h 10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"/>
              <a:gd name="T40" fmla="*/ 0 h 106"/>
              <a:gd name="T41" fmla="*/ 149 w 149"/>
              <a:gd name="T42" fmla="*/ 106 h 10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" h="106">
                <a:moveTo>
                  <a:pt x="19" y="4"/>
                </a:moveTo>
                <a:cubicBezTo>
                  <a:pt x="15" y="21"/>
                  <a:pt x="13" y="35"/>
                  <a:pt x="3" y="50"/>
                </a:cubicBezTo>
                <a:cubicBezTo>
                  <a:pt x="0" y="68"/>
                  <a:pt x="1" y="59"/>
                  <a:pt x="15" y="62"/>
                </a:cubicBezTo>
                <a:cubicBezTo>
                  <a:pt x="19" y="88"/>
                  <a:pt x="15" y="83"/>
                  <a:pt x="41" y="88"/>
                </a:cubicBezTo>
                <a:cubicBezTo>
                  <a:pt x="47" y="96"/>
                  <a:pt x="76" y="102"/>
                  <a:pt x="87" y="104"/>
                </a:cubicBezTo>
                <a:cubicBezTo>
                  <a:pt x="104" y="103"/>
                  <a:pt x="116" y="106"/>
                  <a:pt x="133" y="102"/>
                </a:cubicBezTo>
                <a:cubicBezTo>
                  <a:pt x="141" y="94"/>
                  <a:pt x="147" y="80"/>
                  <a:pt x="149" y="76"/>
                </a:cubicBezTo>
                <a:cubicBezTo>
                  <a:pt x="137" y="66"/>
                  <a:pt x="138" y="63"/>
                  <a:pt x="117" y="58"/>
                </a:cubicBezTo>
                <a:cubicBezTo>
                  <a:pt x="112" y="51"/>
                  <a:pt x="119" y="44"/>
                  <a:pt x="111" y="38"/>
                </a:cubicBezTo>
                <a:cubicBezTo>
                  <a:pt x="103" y="32"/>
                  <a:pt x="79" y="28"/>
                  <a:pt x="69" y="24"/>
                </a:cubicBezTo>
                <a:cubicBezTo>
                  <a:pt x="62" y="22"/>
                  <a:pt x="51" y="14"/>
                  <a:pt x="51" y="14"/>
                </a:cubicBezTo>
                <a:cubicBezTo>
                  <a:pt x="47" y="11"/>
                  <a:pt x="38" y="5"/>
                  <a:pt x="33" y="2"/>
                </a:cubicBezTo>
                <a:cubicBezTo>
                  <a:pt x="28" y="0"/>
                  <a:pt x="22" y="5"/>
                  <a:pt x="19" y="4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rgbClr val="3333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9" name="Oval 20">
            <a:extLst>
              <a:ext uri="{FF2B5EF4-FFF2-40B4-BE49-F238E27FC236}">
                <a16:creationId xmlns:a16="http://schemas.microsoft.com/office/drawing/2014/main" id="{5C7F7D66-F3D9-4409-938B-A94399B9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066800"/>
            <a:ext cx="533400" cy="992188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300" name="Text Box 22">
            <a:extLst>
              <a:ext uri="{FF2B5EF4-FFF2-40B4-BE49-F238E27FC236}">
                <a16:creationId xmlns:a16="http://schemas.microsoft.com/office/drawing/2014/main" id="{EC3FD3C3-84C6-4806-A211-5991DE0D8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676400"/>
            <a:ext cx="1905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rgbClr val="F8F8F8"/>
                </a:solidFill>
              </a:rPr>
              <a:t>Admissions per 1000</a:t>
            </a:r>
          </a:p>
        </p:txBody>
      </p:sp>
      <p:graphicFrame>
        <p:nvGraphicFramePr>
          <p:cNvPr id="179300" name="Group 100">
            <a:extLst>
              <a:ext uri="{FF2B5EF4-FFF2-40B4-BE49-F238E27FC236}">
                <a16:creationId xmlns:a16="http://schemas.microsoft.com/office/drawing/2014/main" id="{0B83664B-84D7-4018-BEE7-6ACA5FBA070D}"/>
              </a:ext>
            </a:extLst>
          </p:cNvPr>
          <p:cNvGraphicFramePr>
            <a:graphicFrameLocks noGrp="1"/>
          </p:cNvGraphicFramePr>
          <p:nvPr/>
        </p:nvGraphicFramePr>
        <p:xfrm>
          <a:off x="6934200" y="2209800"/>
          <a:ext cx="1828800" cy="3444875"/>
        </p:xfrm>
        <a:graphic>
          <a:graphicData uri="http://schemas.openxmlformats.org/drawingml/2006/table">
            <a:tbl>
              <a:tblPr/>
              <a:tblGrid>
                <a:gridCol w="438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2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Boro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CD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Count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Rate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MN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748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25.7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MN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19.8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19.2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17.4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16.8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531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14.7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BK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516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13.7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BK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274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13.7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12.8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BK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12.1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MN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11.8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BK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NYC_PrisonAdmMales591k_v2 [Converted]">
            <a:extLst>
              <a:ext uri="{FF2B5EF4-FFF2-40B4-BE49-F238E27FC236}">
                <a16:creationId xmlns:a16="http://schemas.microsoft.com/office/drawing/2014/main" id="{35156DEE-B990-490E-B1C9-3D967E870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6400800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E438D90A-82FF-4843-8FFF-68420476F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-6350"/>
            <a:ext cx="2590800" cy="6864350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99100830-56C7-44DD-A91D-A60F4A23D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7000"/>
            <a:ext cx="365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057900" algn="r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057900" algn="r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0579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0579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Men Admitted to Prison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B2B2B2"/>
                </a:solidFill>
              </a:rPr>
              <a:t>New York City</a:t>
            </a: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3169BE20-CD30-4888-AB82-2FA6D22E2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76200"/>
            <a:ext cx="21336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chemeClr val="bg1"/>
                </a:solidFill>
              </a:rPr>
              <a:t>Per 1000 Adult Males</a:t>
            </a:r>
          </a:p>
          <a:p>
            <a:pPr algn="r" eaLnBrk="1" hangingPunct="1">
              <a:lnSpc>
                <a:spcPct val="75000"/>
              </a:lnSpc>
              <a:spcBef>
                <a:spcPct val="35000"/>
              </a:spcBef>
              <a:buFontTx/>
              <a:buNone/>
            </a:pPr>
            <a:r>
              <a:rPr lang="en-US" altLang="en-US" sz="1400" b="1">
                <a:solidFill>
                  <a:srgbClr val="B2B2B2"/>
                </a:solidFill>
              </a:rPr>
              <a:t>(16–59)</a:t>
            </a:r>
            <a:endParaRPr lang="en-US" altLang="en-US" sz="1400">
              <a:solidFill>
                <a:srgbClr val="B2B2B2"/>
              </a:solidFill>
            </a:endParaRPr>
          </a:p>
          <a:p>
            <a:pPr algn="r" eaLnBrk="1" hangingPunct="1">
              <a:spcBef>
                <a:spcPct val="35000"/>
              </a:spcBef>
              <a:buFontTx/>
              <a:buNone/>
            </a:pPr>
            <a:r>
              <a:rPr lang="en-US" altLang="en-US" sz="1400">
                <a:solidFill>
                  <a:srgbClr val="B2B2B2"/>
                </a:solidFill>
              </a:rPr>
              <a:t>Census Tracts</a:t>
            </a:r>
          </a:p>
          <a:p>
            <a:pPr algn="r" eaLnBrk="1" hangingPunct="1">
              <a:lnSpc>
                <a:spcPct val="75000"/>
              </a:lnSpc>
              <a:spcBef>
                <a:spcPct val="35000"/>
              </a:spcBef>
              <a:buFontTx/>
              <a:buNone/>
            </a:pPr>
            <a:r>
              <a:rPr lang="en-US" altLang="en-US" sz="1400">
                <a:solidFill>
                  <a:srgbClr val="B2B2B2"/>
                </a:solidFill>
              </a:rPr>
              <a:t>with Community Districts</a:t>
            </a:r>
            <a:endParaRPr lang="en-US" altLang="en-US" sz="1400" b="1">
              <a:solidFill>
                <a:srgbClr val="B2B2B2"/>
              </a:solidFill>
            </a:endParaRPr>
          </a:p>
          <a:p>
            <a:pPr algn="r" eaLnBrk="1" hangingPunct="1">
              <a:spcBef>
                <a:spcPct val="35000"/>
              </a:spcBef>
              <a:buFontTx/>
              <a:buNone/>
            </a:pPr>
            <a:endParaRPr lang="en-US" altLang="en-US" sz="1400" b="1">
              <a:solidFill>
                <a:srgbClr val="B2B2B2"/>
              </a:solidFill>
            </a:endParaRPr>
          </a:p>
        </p:txBody>
      </p:sp>
      <p:sp>
        <p:nvSpPr>
          <p:cNvPr id="13318" name="Line 6">
            <a:extLst>
              <a:ext uri="{FF2B5EF4-FFF2-40B4-BE49-F238E27FC236}">
                <a16:creationId xmlns:a16="http://schemas.microsoft.com/office/drawing/2014/main" id="{23470AD9-1A52-46DB-B2B8-40C23D08564C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1219200"/>
            <a:ext cx="2590800" cy="0"/>
          </a:xfrm>
          <a:prstGeom prst="line">
            <a:avLst/>
          </a:prstGeom>
          <a:noFill/>
          <a:ln w="38100">
            <a:solidFill>
              <a:srgbClr val="777777">
                <a:alpha val="4901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319" name="Group 7">
            <a:extLst>
              <a:ext uri="{FF2B5EF4-FFF2-40B4-BE49-F238E27FC236}">
                <a16:creationId xmlns:a16="http://schemas.microsoft.com/office/drawing/2014/main" id="{CF5281BF-BFAE-449E-A534-DF0D70D7545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3525" cy="6858000"/>
            <a:chOff x="0" y="0"/>
            <a:chExt cx="5766" cy="4320"/>
          </a:xfrm>
        </p:grpSpPr>
        <p:sp>
          <p:nvSpPr>
            <p:cNvPr id="13403" name="Rectangle 8">
              <a:extLst>
                <a:ext uri="{FF2B5EF4-FFF2-40B4-BE49-F238E27FC236}">
                  <a16:creationId xmlns:a16="http://schemas.microsoft.com/office/drawing/2014/main" id="{FC142FAF-B530-467E-BF11-1AC7603EE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984"/>
              <a:ext cx="5760" cy="336"/>
            </a:xfrm>
            <a:prstGeom prst="rect">
              <a:avLst/>
            </a:prstGeom>
            <a:gradFill rotWithShape="1">
              <a:gsLst>
                <a:gs pos="0">
                  <a:srgbClr val="4D4D4D"/>
                </a:gs>
                <a:gs pos="100000">
                  <a:srgbClr val="A8A8A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DDDDDD"/>
                </a:solidFill>
              </a:endParaRPr>
            </a:p>
          </p:txBody>
        </p:sp>
        <p:pic>
          <p:nvPicPr>
            <p:cNvPr id="13404" name="Picture 9" descr="jmc_logo_transparent_gray">
              <a:extLst>
                <a:ext uri="{FF2B5EF4-FFF2-40B4-BE49-F238E27FC236}">
                  <a16:creationId xmlns:a16="http://schemas.microsoft.com/office/drawing/2014/main" id="{F7B2EF13-3200-438D-9255-96EE2C0FEE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51"/>
              <a:ext cx="10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05" name="Text Box 10">
              <a:extLst>
                <a:ext uri="{FF2B5EF4-FFF2-40B4-BE49-F238E27FC236}">
                  <a16:creationId xmlns:a16="http://schemas.microsoft.com/office/drawing/2014/main" id="{FDA81C2C-A851-46C7-AF0F-7B8C4586BC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984"/>
              <a:ext cx="172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www.justicemapping.org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Office Tel:  347.223.2598</a:t>
              </a:r>
            </a:p>
            <a:p>
              <a:pPr algn="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800">
                  <a:solidFill>
                    <a:srgbClr val="4D4D4D"/>
                  </a:solidFill>
                  <a:latin typeface="Gill Sans MT" panose="020B0502020104020203" pitchFamily="34" charset="0"/>
                </a:rPr>
                <a:t>Fax:  718.638.2814</a:t>
              </a:r>
            </a:p>
          </p:txBody>
        </p:sp>
        <p:sp>
          <p:nvSpPr>
            <p:cNvPr id="13406" name="Line 11">
              <a:extLst>
                <a:ext uri="{FF2B5EF4-FFF2-40B4-BE49-F238E27FC236}">
                  <a16:creationId xmlns:a16="http://schemas.microsoft.com/office/drawing/2014/main" id="{8C6337E3-04ED-46C0-B485-7FCA2DDCBE8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60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7" name="Line 12">
              <a:extLst>
                <a:ext uri="{FF2B5EF4-FFF2-40B4-BE49-F238E27FC236}">
                  <a16:creationId xmlns:a16="http://schemas.microsoft.com/office/drawing/2014/main" id="{3F1F9351-43F6-46CB-837C-F8021982CE2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-2160" y="2160"/>
              <a:ext cx="432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8" name="Line 13">
              <a:extLst>
                <a:ext uri="{FF2B5EF4-FFF2-40B4-BE49-F238E27FC236}">
                  <a16:creationId xmlns:a16="http://schemas.microsoft.com/office/drawing/2014/main" id="{34FBF0BF-FA50-46BB-880F-2261992DEF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9" name="Line 14">
              <a:extLst>
                <a:ext uri="{FF2B5EF4-FFF2-40B4-BE49-F238E27FC236}">
                  <a16:creationId xmlns:a16="http://schemas.microsoft.com/office/drawing/2014/main" id="{1688C5EC-38DF-4858-9B17-C80F559376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0" name="Line 15">
              <a:extLst>
                <a:ext uri="{FF2B5EF4-FFF2-40B4-BE49-F238E27FC236}">
                  <a16:creationId xmlns:a16="http://schemas.microsoft.com/office/drawing/2014/main" id="{906ACA7F-46AC-4D82-BDC4-F611AF2BFF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84"/>
              <a:ext cx="5760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0" name="Line 16">
            <a:extLst>
              <a:ext uri="{FF2B5EF4-FFF2-40B4-BE49-F238E27FC236}">
                <a16:creationId xmlns:a16="http://schemas.microsoft.com/office/drawing/2014/main" id="{2B9EDA10-F7B9-46F1-A166-8A23ACEB4252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3390900" y="3162300"/>
            <a:ext cx="6324600" cy="0"/>
          </a:xfrm>
          <a:prstGeom prst="line">
            <a:avLst/>
          </a:prstGeom>
          <a:noFill/>
          <a:ln w="38100">
            <a:solidFill>
              <a:srgbClr val="777777">
                <a:alpha val="49019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Freeform 17">
            <a:extLst>
              <a:ext uri="{FF2B5EF4-FFF2-40B4-BE49-F238E27FC236}">
                <a16:creationId xmlns:a16="http://schemas.microsoft.com/office/drawing/2014/main" id="{51443E89-2774-4D8B-9849-0B9B979018F7}"/>
              </a:ext>
            </a:extLst>
          </p:cNvPr>
          <p:cNvSpPr>
            <a:spLocks noChangeAspect="1"/>
          </p:cNvSpPr>
          <p:nvPr/>
        </p:nvSpPr>
        <p:spPr bwMode="auto">
          <a:xfrm>
            <a:off x="3838575" y="1936750"/>
            <a:ext cx="201613" cy="244475"/>
          </a:xfrm>
          <a:custGeom>
            <a:avLst/>
            <a:gdLst>
              <a:gd name="T0" fmla="*/ 2147483646 w 154"/>
              <a:gd name="T1" fmla="*/ 0 h 186"/>
              <a:gd name="T2" fmla="*/ 2147483646 w 154"/>
              <a:gd name="T3" fmla="*/ 2147483646 h 186"/>
              <a:gd name="T4" fmla="*/ 2147483646 w 154"/>
              <a:gd name="T5" fmla="*/ 2147483646 h 186"/>
              <a:gd name="T6" fmla="*/ 2147483646 w 154"/>
              <a:gd name="T7" fmla="*/ 2147483646 h 186"/>
              <a:gd name="T8" fmla="*/ 2147483646 w 154"/>
              <a:gd name="T9" fmla="*/ 2147483646 h 186"/>
              <a:gd name="T10" fmla="*/ 2147483646 w 154"/>
              <a:gd name="T11" fmla="*/ 2147483646 h 186"/>
              <a:gd name="T12" fmla="*/ 2147483646 w 154"/>
              <a:gd name="T13" fmla="*/ 2147483646 h 186"/>
              <a:gd name="T14" fmla="*/ 2147483646 w 154"/>
              <a:gd name="T15" fmla="*/ 2147483646 h 186"/>
              <a:gd name="T16" fmla="*/ 2147483646 w 154"/>
              <a:gd name="T17" fmla="*/ 2147483646 h 186"/>
              <a:gd name="T18" fmla="*/ 2147483646 w 154"/>
              <a:gd name="T19" fmla="*/ 2147483646 h 186"/>
              <a:gd name="T20" fmla="*/ 2147483646 w 154"/>
              <a:gd name="T21" fmla="*/ 2147483646 h 186"/>
              <a:gd name="T22" fmla="*/ 2147483646 w 154"/>
              <a:gd name="T23" fmla="*/ 2147483646 h 186"/>
              <a:gd name="T24" fmla="*/ 2147483646 w 154"/>
              <a:gd name="T25" fmla="*/ 2147483646 h 186"/>
              <a:gd name="T26" fmla="*/ 2147483646 w 154"/>
              <a:gd name="T27" fmla="*/ 2147483646 h 186"/>
              <a:gd name="T28" fmla="*/ 2147483646 w 154"/>
              <a:gd name="T29" fmla="*/ 2147483646 h 186"/>
              <a:gd name="T30" fmla="*/ 2147483646 w 154"/>
              <a:gd name="T31" fmla="*/ 2147483646 h 186"/>
              <a:gd name="T32" fmla="*/ 2147483646 w 154"/>
              <a:gd name="T33" fmla="*/ 2147483646 h 186"/>
              <a:gd name="T34" fmla="*/ 2147483646 w 154"/>
              <a:gd name="T35" fmla="*/ 2147483646 h 1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54"/>
              <a:gd name="T55" fmla="*/ 0 h 186"/>
              <a:gd name="T56" fmla="*/ 154 w 154"/>
              <a:gd name="T57" fmla="*/ 186 h 1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54" h="186">
                <a:moveTo>
                  <a:pt x="77" y="0"/>
                </a:moveTo>
                <a:cubicBezTo>
                  <a:pt x="90" y="9"/>
                  <a:pt x="91" y="23"/>
                  <a:pt x="107" y="28"/>
                </a:cubicBezTo>
                <a:cubicBezTo>
                  <a:pt x="113" y="37"/>
                  <a:pt x="124" y="46"/>
                  <a:pt x="135" y="50"/>
                </a:cubicBezTo>
                <a:cubicBezTo>
                  <a:pt x="146" y="61"/>
                  <a:pt x="154" y="88"/>
                  <a:pt x="135" y="94"/>
                </a:cubicBezTo>
                <a:cubicBezTo>
                  <a:pt x="129" y="103"/>
                  <a:pt x="128" y="110"/>
                  <a:pt x="119" y="116"/>
                </a:cubicBezTo>
                <a:cubicBezTo>
                  <a:pt x="114" y="123"/>
                  <a:pt x="114" y="127"/>
                  <a:pt x="107" y="132"/>
                </a:cubicBezTo>
                <a:cubicBezTo>
                  <a:pt x="92" y="155"/>
                  <a:pt x="96" y="168"/>
                  <a:pt x="67" y="172"/>
                </a:cubicBezTo>
                <a:cubicBezTo>
                  <a:pt x="59" y="175"/>
                  <a:pt x="56" y="179"/>
                  <a:pt x="51" y="186"/>
                </a:cubicBezTo>
                <a:cubicBezTo>
                  <a:pt x="35" y="181"/>
                  <a:pt x="19" y="177"/>
                  <a:pt x="3" y="172"/>
                </a:cubicBezTo>
                <a:cubicBezTo>
                  <a:pt x="0" y="164"/>
                  <a:pt x="2" y="161"/>
                  <a:pt x="7" y="154"/>
                </a:cubicBezTo>
                <a:cubicBezTo>
                  <a:pt x="9" y="144"/>
                  <a:pt x="16" y="130"/>
                  <a:pt x="25" y="124"/>
                </a:cubicBezTo>
                <a:cubicBezTo>
                  <a:pt x="27" y="120"/>
                  <a:pt x="27" y="114"/>
                  <a:pt x="31" y="112"/>
                </a:cubicBezTo>
                <a:cubicBezTo>
                  <a:pt x="40" y="107"/>
                  <a:pt x="55" y="107"/>
                  <a:pt x="65" y="104"/>
                </a:cubicBezTo>
                <a:cubicBezTo>
                  <a:pt x="66" y="102"/>
                  <a:pt x="69" y="100"/>
                  <a:pt x="69" y="98"/>
                </a:cubicBezTo>
                <a:cubicBezTo>
                  <a:pt x="69" y="94"/>
                  <a:pt x="65" y="86"/>
                  <a:pt x="65" y="86"/>
                </a:cubicBezTo>
                <a:cubicBezTo>
                  <a:pt x="66" y="63"/>
                  <a:pt x="74" y="40"/>
                  <a:pt x="67" y="18"/>
                </a:cubicBezTo>
                <a:cubicBezTo>
                  <a:pt x="82" y="8"/>
                  <a:pt x="74" y="10"/>
                  <a:pt x="91" y="10"/>
                </a:cubicBezTo>
                <a:lnTo>
                  <a:pt x="107" y="18"/>
                </a:lnTo>
              </a:path>
            </a:pathLst>
          </a:custGeom>
          <a:solidFill>
            <a:srgbClr val="333333"/>
          </a:solidFill>
          <a:ln w="9525">
            <a:solidFill>
              <a:srgbClr val="5F5F5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Freeform 18">
            <a:extLst>
              <a:ext uri="{FF2B5EF4-FFF2-40B4-BE49-F238E27FC236}">
                <a16:creationId xmlns:a16="http://schemas.microsoft.com/office/drawing/2014/main" id="{F125A74E-DD45-4314-86FB-5A1786D34218}"/>
              </a:ext>
            </a:extLst>
          </p:cNvPr>
          <p:cNvSpPr>
            <a:spLocks noChangeAspect="1"/>
          </p:cNvSpPr>
          <p:nvPr/>
        </p:nvSpPr>
        <p:spPr bwMode="auto">
          <a:xfrm>
            <a:off x="4267200" y="1992313"/>
            <a:ext cx="201613" cy="144462"/>
          </a:xfrm>
          <a:custGeom>
            <a:avLst/>
            <a:gdLst>
              <a:gd name="T0" fmla="*/ 2147483646 w 149"/>
              <a:gd name="T1" fmla="*/ 2147483646 h 106"/>
              <a:gd name="T2" fmla="*/ 2147483646 w 149"/>
              <a:gd name="T3" fmla="*/ 2147483646 h 106"/>
              <a:gd name="T4" fmla="*/ 2147483646 w 149"/>
              <a:gd name="T5" fmla="*/ 2147483646 h 106"/>
              <a:gd name="T6" fmla="*/ 2147483646 w 149"/>
              <a:gd name="T7" fmla="*/ 2147483646 h 106"/>
              <a:gd name="T8" fmla="*/ 2147483646 w 149"/>
              <a:gd name="T9" fmla="*/ 2147483646 h 106"/>
              <a:gd name="T10" fmla="*/ 2147483646 w 149"/>
              <a:gd name="T11" fmla="*/ 2147483646 h 106"/>
              <a:gd name="T12" fmla="*/ 2147483646 w 149"/>
              <a:gd name="T13" fmla="*/ 2147483646 h 106"/>
              <a:gd name="T14" fmla="*/ 2147483646 w 149"/>
              <a:gd name="T15" fmla="*/ 2147483646 h 106"/>
              <a:gd name="T16" fmla="*/ 2147483646 w 149"/>
              <a:gd name="T17" fmla="*/ 2147483646 h 106"/>
              <a:gd name="T18" fmla="*/ 2147483646 w 149"/>
              <a:gd name="T19" fmla="*/ 2147483646 h 106"/>
              <a:gd name="T20" fmla="*/ 2147483646 w 149"/>
              <a:gd name="T21" fmla="*/ 2147483646 h 106"/>
              <a:gd name="T22" fmla="*/ 2147483646 w 149"/>
              <a:gd name="T23" fmla="*/ 2147483646 h 106"/>
              <a:gd name="T24" fmla="*/ 2147483646 w 149"/>
              <a:gd name="T25" fmla="*/ 2147483646 h 10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"/>
              <a:gd name="T40" fmla="*/ 0 h 106"/>
              <a:gd name="T41" fmla="*/ 149 w 149"/>
              <a:gd name="T42" fmla="*/ 106 h 10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" h="106">
                <a:moveTo>
                  <a:pt x="19" y="4"/>
                </a:moveTo>
                <a:cubicBezTo>
                  <a:pt x="15" y="21"/>
                  <a:pt x="13" y="35"/>
                  <a:pt x="3" y="50"/>
                </a:cubicBezTo>
                <a:cubicBezTo>
                  <a:pt x="0" y="68"/>
                  <a:pt x="1" y="59"/>
                  <a:pt x="15" y="62"/>
                </a:cubicBezTo>
                <a:cubicBezTo>
                  <a:pt x="19" y="88"/>
                  <a:pt x="15" y="83"/>
                  <a:pt x="41" y="88"/>
                </a:cubicBezTo>
                <a:cubicBezTo>
                  <a:pt x="47" y="96"/>
                  <a:pt x="76" y="102"/>
                  <a:pt x="87" y="104"/>
                </a:cubicBezTo>
                <a:cubicBezTo>
                  <a:pt x="104" y="103"/>
                  <a:pt x="116" y="106"/>
                  <a:pt x="133" y="102"/>
                </a:cubicBezTo>
                <a:cubicBezTo>
                  <a:pt x="141" y="94"/>
                  <a:pt x="147" y="80"/>
                  <a:pt x="149" y="76"/>
                </a:cubicBezTo>
                <a:cubicBezTo>
                  <a:pt x="137" y="66"/>
                  <a:pt x="138" y="63"/>
                  <a:pt x="117" y="58"/>
                </a:cubicBezTo>
                <a:cubicBezTo>
                  <a:pt x="112" y="51"/>
                  <a:pt x="119" y="44"/>
                  <a:pt x="111" y="38"/>
                </a:cubicBezTo>
                <a:cubicBezTo>
                  <a:pt x="103" y="32"/>
                  <a:pt x="79" y="28"/>
                  <a:pt x="69" y="24"/>
                </a:cubicBezTo>
                <a:cubicBezTo>
                  <a:pt x="62" y="22"/>
                  <a:pt x="51" y="14"/>
                  <a:pt x="51" y="14"/>
                </a:cubicBezTo>
                <a:cubicBezTo>
                  <a:pt x="47" y="11"/>
                  <a:pt x="38" y="5"/>
                  <a:pt x="33" y="2"/>
                </a:cubicBezTo>
                <a:cubicBezTo>
                  <a:pt x="28" y="0"/>
                  <a:pt x="22" y="5"/>
                  <a:pt x="19" y="4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rgbClr val="3333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Oval 19">
            <a:extLst>
              <a:ext uri="{FF2B5EF4-FFF2-40B4-BE49-F238E27FC236}">
                <a16:creationId xmlns:a16="http://schemas.microsoft.com/office/drawing/2014/main" id="{671C7660-BE11-4B56-AC2D-77EC4FE7B9B2}"/>
              </a:ext>
            </a:extLst>
          </p:cNvPr>
          <p:cNvSpPr>
            <a:spLocks noChangeArrowheads="1"/>
          </p:cNvSpPr>
          <p:nvPr/>
        </p:nvSpPr>
        <p:spPr bwMode="auto">
          <a:xfrm rot="-479162">
            <a:off x="3581400" y="1447800"/>
            <a:ext cx="303213" cy="687388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24" name="Oval 20">
            <a:extLst>
              <a:ext uri="{FF2B5EF4-FFF2-40B4-BE49-F238E27FC236}">
                <a16:creationId xmlns:a16="http://schemas.microsoft.com/office/drawing/2014/main" id="{9FAF3C9C-F001-4C84-9800-D44656793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066800"/>
            <a:ext cx="533400" cy="992188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25" name="Text Box 22">
            <a:extLst>
              <a:ext uri="{FF2B5EF4-FFF2-40B4-BE49-F238E27FC236}">
                <a16:creationId xmlns:a16="http://schemas.microsoft.com/office/drawing/2014/main" id="{A978E9BE-CD3E-476C-AF50-A42B3F46B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676400"/>
            <a:ext cx="1905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rgbClr val="F8F8F8"/>
                </a:solidFill>
              </a:rPr>
              <a:t>Admissions per 1000</a:t>
            </a:r>
          </a:p>
        </p:txBody>
      </p:sp>
      <p:graphicFrame>
        <p:nvGraphicFramePr>
          <p:cNvPr id="178276" name="Group 100">
            <a:extLst>
              <a:ext uri="{FF2B5EF4-FFF2-40B4-BE49-F238E27FC236}">
                <a16:creationId xmlns:a16="http://schemas.microsoft.com/office/drawing/2014/main" id="{C02AB2F9-B6D2-4E55-94A9-8A3D571955C7}"/>
              </a:ext>
            </a:extLst>
          </p:cNvPr>
          <p:cNvGraphicFramePr>
            <a:graphicFrameLocks noGrp="1"/>
          </p:cNvGraphicFramePr>
          <p:nvPr/>
        </p:nvGraphicFramePr>
        <p:xfrm>
          <a:off x="6934200" y="2209800"/>
          <a:ext cx="1828800" cy="3444875"/>
        </p:xfrm>
        <a:graphic>
          <a:graphicData uri="http://schemas.openxmlformats.org/drawingml/2006/table">
            <a:tbl>
              <a:tblPr/>
              <a:tblGrid>
                <a:gridCol w="438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2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Boro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CD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Count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Rate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MN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748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25.7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MN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19.8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19.2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17.4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16.8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531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14.7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BK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516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13.7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BK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274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13.7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12.8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BK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12.1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MN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423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11.8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BX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10.6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BK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457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10.1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45720" marR="45720" anchor="b" horzOverflow="overflow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13754</TotalTime>
  <Words>2833</Words>
  <Application>Microsoft Office PowerPoint</Application>
  <PresentationFormat>On-screen Show (4:3)</PresentationFormat>
  <Paragraphs>1135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Arial</vt:lpstr>
      <vt:lpstr>Arial Narrow</vt:lpstr>
      <vt:lpstr>Calibri</vt:lpstr>
      <vt:lpstr>Franklin Gothic Medium Cond</vt:lpstr>
      <vt:lpstr>Gill Sans MT</vt:lpstr>
      <vt:lpstr>Sylfaen</vt:lpstr>
      <vt:lpstr>Tahoma</vt:lpstr>
      <vt:lpstr>Times</vt:lpstr>
      <vt:lpstr>Times New Roman</vt:lpstr>
      <vt:lpstr>Trebuchet MS</vt:lpstr>
      <vt:lpstr>Verdana</vt:lpstr>
      <vt:lpstr>Default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Crime v. Prison Admissions (2007) Milwaukee Incident Density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Eric Cadora</dc:creator>
  <cp:lastModifiedBy>Eric Cadora</cp:lastModifiedBy>
  <cp:revision>139</cp:revision>
  <dcterms:created xsi:type="dcterms:W3CDTF">2006-10-18T03:18:59Z</dcterms:created>
  <dcterms:modified xsi:type="dcterms:W3CDTF">2018-02-01T17:10:47Z</dcterms:modified>
</cp:coreProperties>
</file>