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36" y="7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\Documents\Temporary%20Business%20Folder\New%20Presentations\Bennington\NYC%20NHBD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\Documents\Temporary%20Business%20Folder\New%20Presentations\Bennington\Indianapolis%20NHBD%20workshee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Prison Admissions</a:t>
            </a:r>
            <a:r>
              <a:rPr lang="en-US" baseline="0">
                <a:solidFill>
                  <a:schemeClr val="tx1"/>
                </a:solidFill>
              </a:rPr>
              <a:t> &amp; Race/Ethnicity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baseline="0">
                <a:solidFill>
                  <a:schemeClr val="tx1"/>
                </a:solidFill>
              </a:rPr>
              <a:t>New York City Community Districts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Sheet1!$Q$1</c:f>
              <c:strCache>
                <c:ptCount val="1"/>
                <c:pt idx="0">
                  <c:v>Non-White or Hisp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Sheet1!$I$2:$I$60</c:f>
              <c:numCache>
                <c:formatCode>0</c:formatCode>
                <c:ptCount val="59"/>
                <c:pt idx="0">
                  <c:v>6.7383206396659316</c:v>
                </c:pt>
                <c:pt idx="1">
                  <c:v>6.3350441215545334</c:v>
                </c:pt>
                <c:pt idx="2">
                  <c:v>6.2910636836002922</c:v>
                </c:pt>
                <c:pt idx="3">
                  <c:v>6.1828163883116556</c:v>
                </c:pt>
                <c:pt idx="4">
                  <c:v>5.6389700387254571</c:v>
                </c:pt>
                <c:pt idx="5">
                  <c:v>5.3591835126295466</c:v>
                </c:pt>
                <c:pt idx="6">
                  <c:v>4.9887892376681613</c:v>
                </c:pt>
                <c:pt idx="7">
                  <c:v>4.8146000857049227</c:v>
                </c:pt>
                <c:pt idx="8">
                  <c:v>4.4221698113207548</c:v>
                </c:pt>
                <c:pt idx="9">
                  <c:v>4.3143923051544295</c:v>
                </c:pt>
                <c:pt idx="10">
                  <c:v>4.2030732148237417</c:v>
                </c:pt>
                <c:pt idx="11">
                  <c:v>4.1216879293424924</c:v>
                </c:pt>
                <c:pt idx="12">
                  <c:v>3.9178121557545862</c:v>
                </c:pt>
                <c:pt idx="13">
                  <c:v>3.7094281298299849</c:v>
                </c:pt>
                <c:pt idx="14">
                  <c:v>3.0369305755170903</c:v>
                </c:pt>
                <c:pt idx="15">
                  <c:v>2.7453602398897803</c:v>
                </c:pt>
                <c:pt idx="16">
                  <c:v>2.4538906039737198</c:v>
                </c:pt>
                <c:pt idx="17">
                  <c:v>2.2973236960343817</c:v>
                </c:pt>
                <c:pt idx="18">
                  <c:v>2.2950712937040172</c:v>
                </c:pt>
                <c:pt idx="19">
                  <c:v>2.2730730336575893</c:v>
                </c:pt>
                <c:pt idx="20">
                  <c:v>2.0337673551934921</c:v>
                </c:pt>
                <c:pt idx="21">
                  <c:v>2.0138433080732741</c:v>
                </c:pt>
                <c:pt idx="22">
                  <c:v>1.9818017245486161</c:v>
                </c:pt>
                <c:pt idx="23">
                  <c:v>1.9813084112149533</c:v>
                </c:pt>
                <c:pt idx="24">
                  <c:v>1.7781300168668335</c:v>
                </c:pt>
                <c:pt idx="25">
                  <c:v>1.5594693905398689</c:v>
                </c:pt>
                <c:pt idx="26">
                  <c:v>1.5506760947773228</c:v>
                </c:pt>
                <c:pt idx="27">
                  <c:v>1.5078082929456111</c:v>
                </c:pt>
                <c:pt idx="28">
                  <c:v>1.3954471773909365</c:v>
                </c:pt>
                <c:pt idx="29">
                  <c:v>1.2831914623300724</c:v>
                </c:pt>
                <c:pt idx="30">
                  <c:v>1.1736056098348151</c:v>
                </c:pt>
                <c:pt idx="31">
                  <c:v>1.1221627135934711</c:v>
                </c:pt>
                <c:pt idx="32">
                  <c:v>1.0866778183416566</c:v>
                </c:pt>
                <c:pt idx="33">
                  <c:v>1.0342580261256411</c:v>
                </c:pt>
                <c:pt idx="34">
                  <c:v>0.90474451343006079</c:v>
                </c:pt>
                <c:pt idx="35">
                  <c:v>0.81517075682169216</c:v>
                </c:pt>
                <c:pt idx="36">
                  <c:v>0.80549690615961045</c:v>
                </c:pt>
                <c:pt idx="37">
                  <c:v>0.72763028515240902</c:v>
                </c:pt>
                <c:pt idx="38">
                  <c:v>0.7271552072392341</c:v>
                </c:pt>
                <c:pt idx="39">
                  <c:v>0.68421052631578949</c:v>
                </c:pt>
                <c:pt idx="40">
                  <c:v>0.67676916286597033</c:v>
                </c:pt>
                <c:pt idx="41">
                  <c:v>0.63655511350339344</c:v>
                </c:pt>
                <c:pt idx="42">
                  <c:v>0.62539086929330834</c:v>
                </c:pt>
                <c:pt idx="43">
                  <c:v>0.61620436236441245</c:v>
                </c:pt>
                <c:pt idx="44">
                  <c:v>0.61022690477969566</c:v>
                </c:pt>
                <c:pt idx="45">
                  <c:v>0.59121433192780493</c:v>
                </c:pt>
                <c:pt idx="46">
                  <c:v>0.59066074491407017</c:v>
                </c:pt>
                <c:pt idx="47">
                  <c:v>0.58548009367681497</c:v>
                </c:pt>
                <c:pt idx="48">
                  <c:v>0.46566677661576672</c:v>
                </c:pt>
                <c:pt idx="49">
                  <c:v>0.44397341888175984</c:v>
                </c:pt>
                <c:pt idx="50">
                  <c:v>0.40622706782681622</c:v>
                </c:pt>
                <c:pt idx="51">
                  <c:v>0.40087658346250471</c:v>
                </c:pt>
                <c:pt idx="52">
                  <c:v>0.38513383400731754</c:v>
                </c:pt>
                <c:pt idx="53">
                  <c:v>0.36841697044908089</c:v>
                </c:pt>
                <c:pt idx="54">
                  <c:v>0.35121872898959389</c:v>
                </c:pt>
                <c:pt idx="55">
                  <c:v>0.33174757990140463</c:v>
                </c:pt>
                <c:pt idx="56">
                  <c:v>0.28939372015627263</c:v>
                </c:pt>
                <c:pt idx="57">
                  <c:v>0.22155754957350171</c:v>
                </c:pt>
                <c:pt idx="58">
                  <c:v>0.17654847726938355</c:v>
                </c:pt>
              </c:numCache>
            </c:numRef>
          </c:xVal>
          <c:yVal>
            <c:numRef>
              <c:f>Sheet1!$Q$2:$Q$60</c:f>
              <c:numCache>
                <c:formatCode>0%</c:formatCode>
                <c:ptCount val="59"/>
                <c:pt idx="0">
                  <c:v>0.98619492963496946</c:v>
                </c:pt>
                <c:pt idx="1">
                  <c:v>0.9086678301337987</c:v>
                </c:pt>
                <c:pt idx="2">
                  <c:v>0.98275802968498271</c:v>
                </c:pt>
                <c:pt idx="3">
                  <c:v>0.99167566968614085</c:v>
                </c:pt>
                <c:pt idx="4">
                  <c:v>0.98696426541361926</c:v>
                </c:pt>
                <c:pt idx="5">
                  <c:v>0.87859376374527165</c:v>
                </c:pt>
                <c:pt idx="6">
                  <c:v>0.92316697514110257</c:v>
                </c:pt>
                <c:pt idx="7">
                  <c:v>0.98496290603848313</c:v>
                </c:pt>
                <c:pt idx="8">
                  <c:v>0.91591673484228708</c:v>
                </c:pt>
                <c:pt idx="9">
                  <c:v>0.98599050596271853</c:v>
                </c:pt>
                <c:pt idx="10">
                  <c:v>0.94098948202579069</c:v>
                </c:pt>
                <c:pt idx="11">
                  <c:v>0.84363418477175389</c:v>
                </c:pt>
                <c:pt idx="12">
                  <c:v>0.95918588814914896</c:v>
                </c:pt>
                <c:pt idx="13">
                  <c:v>0.76810710398919202</c:v>
                </c:pt>
                <c:pt idx="14">
                  <c:v>0.91599657576843996</c:v>
                </c:pt>
                <c:pt idx="15">
                  <c:v>0.96873579032051205</c:v>
                </c:pt>
                <c:pt idx="16">
                  <c:v>0.83102798155718582</c:v>
                </c:pt>
                <c:pt idx="17">
                  <c:v>0.8275826728614375</c:v>
                </c:pt>
                <c:pt idx="18">
                  <c:v>0.61448345594644538</c:v>
                </c:pt>
                <c:pt idx="19">
                  <c:v>0.66912836748174553</c:v>
                </c:pt>
                <c:pt idx="20">
                  <c:v>0.9225867085511239</c:v>
                </c:pt>
                <c:pt idx="21">
                  <c:v>0.979456235503392</c:v>
                </c:pt>
                <c:pt idx="22">
                  <c:v>0.5649642369891712</c:v>
                </c:pt>
                <c:pt idx="23">
                  <c:v>0.38862165555877526</c:v>
                </c:pt>
                <c:pt idx="24">
                  <c:v>0.9807235808976591</c:v>
                </c:pt>
                <c:pt idx="25">
                  <c:v>0.40479843853801067</c:v>
                </c:pt>
                <c:pt idx="26">
                  <c:v>0.61464275848816396</c:v>
                </c:pt>
                <c:pt idx="27">
                  <c:v>0.5617741331224243</c:v>
                </c:pt>
                <c:pt idx="28">
                  <c:v>0.69150929680306283</c:v>
                </c:pt>
                <c:pt idx="29">
                  <c:v>0.38490213553628355</c:v>
                </c:pt>
                <c:pt idx="30">
                  <c:v>0.57180350923094536</c:v>
                </c:pt>
                <c:pt idx="31">
                  <c:v>0.58954444901985192</c:v>
                </c:pt>
                <c:pt idx="32">
                  <c:v>0.36780659063045656</c:v>
                </c:pt>
                <c:pt idx="33">
                  <c:v>0.29045131756558484</c:v>
                </c:pt>
                <c:pt idx="34">
                  <c:v>0.71457611842330848</c:v>
                </c:pt>
                <c:pt idx="35">
                  <c:v>0.84665266644386028</c:v>
                </c:pt>
                <c:pt idx="36">
                  <c:v>0.71079900461482759</c:v>
                </c:pt>
                <c:pt idx="37">
                  <c:v>0.2502092304883059</c:v>
                </c:pt>
                <c:pt idx="38">
                  <c:v>0.29437265013457153</c:v>
                </c:pt>
                <c:pt idx="39">
                  <c:v>0.70777624511624682</c:v>
                </c:pt>
                <c:pt idx="40">
                  <c:v>0.52841291856548445</c:v>
                </c:pt>
                <c:pt idx="41">
                  <c:v>0.39884689807684715</c:v>
                </c:pt>
                <c:pt idx="42">
                  <c:v>0.76073920627998259</c:v>
                </c:pt>
                <c:pt idx="43">
                  <c:v>0.8677231361065656</c:v>
                </c:pt>
                <c:pt idx="44">
                  <c:v>0.25926538002787874</c:v>
                </c:pt>
                <c:pt idx="45">
                  <c:v>0.2358225184975061</c:v>
                </c:pt>
                <c:pt idx="46">
                  <c:v>0.26289249490307859</c:v>
                </c:pt>
                <c:pt idx="47">
                  <c:v>0.44710041478850282</c:v>
                </c:pt>
                <c:pt idx="48">
                  <c:v>0.91024138016141376</c:v>
                </c:pt>
                <c:pt idx="49">
                  <c:v>0.22904278577539317</c:v>
                </c:pt>
                <c:pt idx="50">
                  <c:v>0.3467237687366167</c:v>
                </c:pt>
                <c:pt idx="51">
                  <c:v>0.68654054960673017</c:v>
                </c:pt>
                <c:pt idx="52">
                  <c:v>0.62350725334615698</c:v>
                </c:pt>
                <c:pt idx="53">
                  <c:v>0.3439642175092974</c:v>
                </c:pt>
                <c:pt idx="54">
                  <c:v>0.14084087660790853</c:v>
                </c:pt>
                <c:pt idx="55">
                  <c:v>0.6367055554224661</c:v>
                </c:pt>
                <c:pt idx="56">
                  <c:v>0.47210613598673301</c:v>
                </c:pt>
                <c:pt idx="57">
                  <c:v>0.17666066483823678</c:v>
                </c:pt>
                <c:pt idx="58">
                  <c:v>0.4066543915198238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C7-442E-BAA5-C9FE9BE95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854608"/>
        <c:axId val="137855000"/>
      </c:scatterChart>
      <c:valAx>
        <c:axId val="1378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Prison Admissions per 1000 Adults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55000"/>
        <c:crosses val="autoZero"/>
        <c:crossBetween val="midCat"/>
      </c:valAx>
      <c:valAx>
        <c:axId val="1378550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% Black or</a:t>
                </a:r>
                <a:r>
                  <a:rPr lang="en-US" b="1" baseline="0">
                    <a:solidFill>
                      <a:schemeClr val="tx1"/>
                    </a:solidFill>
                  </a:rPr>
                  <a:t> Hispanic</a:t>
                </a:r>
                <a:endParaRPr lang="en-US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54608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Prison Admissions &amp; Poverty</a:t>
            </a:r>
          </a:p>
          <a:p>
            <a:pPr>
              <a:defRPr/>
            </a:pPr>
            <a:r>
              <a:rPr lang="en-US">
                <a:solidFill>
                  <a:sysClr val="windowText" lastClr="000000"/>
                </a:solidFill>
              </a:rPr>
              <a:t>New York City Community</a:t>
            </a:r>
            <a:r>
              <a:rPr lang="en-US" baseline="0">
                <a:solidFill>
                  <a:sysClr val="windowText" lastClr="000000"/>
                </a:solidFill>
              </a:rPr>
              <a:t> Districts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% Poverty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Sheet1!$I$2:$I$60</c:f>
              <c:numCache>
                <c:formatCode>0</c:formatCode>
                <c:ptCount val="59"/>
                <c:pt idx="0">
                  <c:v>6.7383206396659316</c:v>
                </c:pt>
                <c:pt idx="1">
                  <c:v>6.3350441215545334</c:v>
                </c:pt>
                <c:pt idx="2">
                  <c:v>6.2910636836002922</c:v>
                </c:pt>
                <c:pt idx="3">
                  <c:v>6.1828163883116556</c:v>
                </c:pt>
                <c:pt idx="4">
                  <c:v>5.6389700387254571</c:v>
                </c:pt>
                <c:pt idx="5">
                  <c:v>5.3591835126295466</c:v>
                </c:pt>
                <c:pt idx="6">
                  <c:v>4.9887892376681613</c:v>
                </c:pt>
                <c:pt idx="7">
                  <c:v>4.8146000857049227</c:v>
                </c:pt>
                <c:pt idx="8">
                  <c:v>4.4221698113207548</c:v>
                </c:pt>
                <c:pt idx="9">
                  <c:v>4.3143923051544295</c:v>
                </c:pt>
                <c:pt idx="10">
                  <c:v>4.2030732148237417</c:v>
                </c:pt>
                <c:pt idx="11">
                  <c:v>4.1216879293424924</c:v>
                </c:pt>
                <c:pt idx="12">
                  <c:v>3.9178121557545862</c:v>
                </c:pt>
                <c:pt idx="13">
                  <c:v>3.7094281298299849</c:v>
                </c:pt>
                <c:pt idx="14">
                  <c:v>3.0369305755170903</c:v>
                </c:pt>
                <c:pt idx="15">
                  <c:v>2.7453602398897803</c:v>
                </c:pt>
                <c:pt idx="16">
                  <c:v>2.4538906039737198</c:v>
                </c:pt>
                <c:pt idx="17">
                  <c:v>2.2973236960343817</c:v>
                </c:pt>
                <c:pt idx="18">
                  <c:v>2.2950712937040172</c:v>
                </c:pt>
                <c:pt idx="19">
                  <c:v>2.2730730336575893</c:v>
                </c:pt>
                <c:pt idx="20">
                  <c:v>2.0337673551934921</c:v>
                </c:pt>
                <c:pt idx="21">
                  <c:v>2.0138433080732741</c:v>
                </c:pt>
                <c:pt idx="22">
                  <c:v>1.9818017245486161</c:v>
                </c:pt>
                <c:pt idx="23">
                  <c:v>1.9813084112149533</c:v>
                </c:pt>
                <c:pt idx="24">
                  <c:v>1.7781300168668335</c:v>
                </c:pt>
                <c:pt idx="25">
                  <c:v>1.5594693905398689</c:v>
                </c:pt>
                <c:pt idx="26">
                  <c:v>1.5506760947773228</c:v>
                </c:pt>
                <c:pt idx="27">
                  <c:v>1.5078082929456111</c:v>
                </c:pt>
                <c:pt idx="28">
                  <c:v>1.3954471773909365</c:v>
                </c:pt>
                <c:pt idx="29">
                  <c:v>1.2831914623300724</c:v>
                </c:pt>
                <c:pt idx="30">
                  <c:v>1.1736056098348151</c:v>
                </c:pt>
                <c:pt idx="31">
                  <c:v>1.1221627135934711</c:v>
                </c:pt>
                <c:pt idx="32">
                  <c:v>1.0866778183416566</c:v>
                </c:pt>
                <c:pt idx="33">
                  <c:v>1.0342580261256411</c:v>
                </c:pt>
                <c:pt idx="34">
                  <c:v>0.90474451343006079</c:v>
                </c:pt>
                <c:pt idx="35">
                  <c:v>0.81517075682169216</c:v>
                </c:pt>
                <c:pt idx="36">
                  <c:v>0.80549690615961045</c:v>
                </c:pt>
                <c:pt idx="37">
                  <c:v>0.72763028515240902</c:v>
                </c:pt>
                <c:pt idx="38">
                  <c:v>0.7271552072392341</c:v>
                </c:pt>
                <c:pt idx="39">
                  <c:v>0.68421052631578949</c:v>
                </c:pt>
                <c:pt idx="40">
                  <c:v>0.67676916286597033</c:v>
                </c:pt>
                <c:pt idx="41">
                  <c:v>0.63655511350339344</c:v>
                </c:pt>
                <c:pt idx="42">
                  <c:v>0.62539086929330834</c:v>
                </c:pt>
                <c:pt idx="43">
                  <c:v>0.61620436236441245</c:v>
                </c:pt>
                <c:pt idx="44">
                  <c:v>0.61022690477969566</c:v>
                </c:pt>
                <c:pt idx="45">
                  <c:v>0.59121433192780493</c:v>
                </c:pt>
                <c:pt idx="46">
                  <c:v>0.59066074491407017</c:v>
                </c:pt>
                <c:pt idx="47">
                  <c:v>0.58548009367681497</c:v>
                </c:pt>
                <c:pt idx="48">
                  <c:v>0.46566677661576672</c:v>
                </c:pt>
                <c:pt idx="49">
                  <c:v>0.44397341888175984</c:v>
                </c:pt>
                <c:pt idx="50">
                  <c:v>0.40622706782681622</c:v>
                </c:pt>
                <c:pt idx="51">
                  <c:v>0.40087658346250471</c:v>
                </c:pt>
                <c:pt idx="52">
                  <c:v>0.38513383400731754</c:v>
                </c:pt>
                <c:pt idx="53">
                  <c:v>0.36841697044908089</c:v>
                </c:pt>
                <c:pt idx="54">
                  <c:v>0.35121872898959389</c:v>
                </c:pt>
                <c:pt idx="55">
                  <c:v>0.33174757990140463</c:v>
                </c:pt>
                <c:pt idx="56">
                  <c:v>0.28939372015627263</c:v>
                </c:pt>
                <c:pt idx="57">
                  <c:v>0.22155754957350171</c:v>
                </c:pt>
                <c:pt idx="58">
                  <c:v>0.17654847726938355</c:v>
                </c:pt>
              </c:numCache>
            </c:numRef>
          </c:xVal>
          <c:yVal>
            <c:numRef>
              <c:f>Sheet1!$N$2:$N$60</c:f>
              <c:numCache>
                <c:formatCode>0%</c:formatCode>
                <c:ptCount val="59"/>
                <c:pt idx="0">
                  <c:v>0.36806653022099017</c:v>
                </c:pt>
                <c:pt idx="1">
                  <c:v>0.29262776243093924</c:v>
                </c:pt>
                <c:pt idx="2">
                  <c:v>0.45516931168112196</c:v>
                </c:pt>
                <c:pt idx="3">
                  <c:v>0.4253181324953143</c:v>
                </c:pt>
                <c:pt idx="4">
                  <c:v>0.42378628407910468</c:v>
                </c:pt>
                <c:pt idx="5">
                  <c:v>0.32233274155499891</c:v>
                </c:pt>
                <c:pt idx="6">
                  <c:v>0.30177835323961527</c:v>
                </c:pt>
                <c:pt idx="7">
                  <c:v>0.38901066018328034</c:v>
                </c:pt>
                <c:pt idx="8">
                  <c:v>0.41009540895376334</c:v>
                </c:pt>
                <c:pt idx="9">
                  <c:v>0.35979408775573329</c:v>
                </c:pt>
                <c:pt idx="10">
                  <c:v>0.3113257307069715</c:v>
                </c:pt>
                <c:pt idx="11">
                  <c:v>0.25297709068503893</c:v>
                </c:pt>
                <c:pt idx="12">
                  <c:v>0.28756430048167403</c:v>
                </c:pt>
                <c:pt idx="13">
                  <c:v>0.28230853082482132</c:v>
                </c:pt>
                <c:pt idx="14">
                  <c:v>0.28887812511643501</c:v>
                </c:pt>
                <c:pt idx="15">
                  <c:v>0.24785575622095418</c:v>
                </c:pt>
                <c:pt idx="16">
                  <c:v>0.20822484372796918</c:v>
                </c:pt>
                <c:pt idx="17">
                  <c:v>0.25682465373548224</c:v>
                </c:pt>
                <c:pt idx="18">
                  <c:v>0.19088948884741525</c:v>
                </c:pt>
                <c:pt idx="19">
                  <c:v>0.25931894791230964</c:v>
                </c:pt>
                <c:pt idx="20">
                  <c:v>0.15124463294928014</c:v>
                </c:pt>
                <c:pt idx="21">
                  <c:v>0.12537204185388179</c:v>
                </c:pt>
                <c:pt idx="22">
                  <c:v>0.1628161977694644</c:v>
                </c:pt>
                <c:pt idx="23">
                  <c:v>0.2270698190093656</c:v>
                </c:pt>
                <c:pt idx="24">
                  <c:v>0.14796008991406714</c:v>
                </c:pt>
                <c:pt idx="25">
                  <c:v>0.33314113576992777</c:v>
                </c:pt>
                <c:pt idx="26">
                  <c:v>0.20198797769881291</c:v>
                </c:pt>
                <c:pt idx="27">
                  <c:v>0.18571099685365666</c:v>
                </c:pt>
                <c:pt idx="28">
                  <c:v>0.18324468525790791</c:v>
                </c:pt>
                <c:pt idx="29">
                  <c:v>0.12191110881507121</c:v>
                </c:pt>
                <c:pt idx="30">
                  <c:v>0.11414071051845955</c:v>
                </c:pt>
                <c:pt idx="31">
                  <c:v>0.14574519552440066</c:v>
                </c:pt>
                <c:pt idx="32">
                  <c:v>0.14023603521554343</c:v>
                </c:pt>
                <c:pt idx="33">
                  <c:v>0.10571479404935151</c:v>
                </c:pt>
                <c:pt idx="34">
                  <c:v>0.10193074491255845</c:v>
                </c:pt>
                <c:pt idx="35">
                  <c:v>6.1319161166380094E-2</c:v>
                </c:pt>
                <c:pt idx="36">
                  <c:v>0.22050580780575454</c:v>
                </c:pt>
                <c:pt idx="37">
                  <c:v>8.3760795817696132E-2</c:v>
                </c:pt>
                <c:pt idx="38">
                  <c:v>6.8351955927760624E-2</c:v>
                </c:pt>
                <c:pt idx="39">
                  <c:v>0.10180911372014498</c:v>
                </c:pt>
                <c:pt idx="40">
                  <c:v>0.16108838379849735</c:v>
                </c:pt>
                <c:pt idx="41">
                  <c:v>0.11773734078642585</c:v>
                </c:pt>
                <c:pt idx="42">
                  <c:v>0.12623075500010278</c:v>
                </c:pt>
                <c:pt idx="43">
                  <c:v>0.15740323642537857</c:v>
                </c:pt>
                <c:pt idx="44">
                  <c:v>9.391005298814778E-2</c:v>
                </c:pt>
                <c:pt idx="45">
                  <c:v>7.0455914842337819E-2</c:v>
                </c:pt>
                <c:pt idx="46">
                  <c:v>0.15006613671679359</c:v>
                </c:pt>
                <c:pt idx="47">
                  <c:v>0.16463442145870463</c:v>
                </c:pt>
                <c:pt idx="48">
                  <c:v>0.18062810983856759</c:v>
                </c:pt>
                <c:pt idx="49">
                  <c:v>9.8650134306536255E-2</c:v>
                </c:pt>
                <c:pt idx="50">
                  <c:v>0.14174463336792739</c:v>
                </c:pt>
                <c:pt idx="51">
                  <c:v>0.12112597497233643</c:v>
                </c:pt>
                <c:pt idx="52">
                  <c:v>9.6733668341708545E-2</c:v>
                </c:pt>
                <c:pt idx="53">
                  <c:v>0.26861909044063415</c:v>
                </c:pt>
                <c:pt idx="54">
                  <c:v>4.0891166955759756E-2</c:v>
                </c:pt>
                <c:pt idx="55">
                  <c:v>0.11172255082059875</c:v>
                </c:pt>
                <c:pt idx="56">
                  <c:v>6.0908416481198997E-2</c:v>
                </c:pt>
                <c:pt idx="57">
                  <c:v>5.3578730288538462E-2</c:v>
                </c:pt>
                <c:pt idx="58">
                  <c:v>8.4957118204601223E-2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FE-4067-B203-B3BD1716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855784"/>
        <c:axId val="423286040"/>
      </c:scatterChart>
      <c:valAx>
        <c:axId val="137855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Prison Admissions per 1000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Adults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286040"/>
        <c:crosses val="autoZero"/>
        <c:crossBetween val="midCat"/>
      </c:valAx>
      <c:valAx>
        <c:axId val="42328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% in Poverty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55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Prison Admissons &amp; Race/Ethnicity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Houston</a:t>
            </a:r>
            <a:r>
              <a:rPr lang="en-US" baseline="0">
                <a:solidFill>
                  <a:schemeClr val="tx1"/>
                </a:solidFill>
              </a:rPr>
              <a:t> Super Neighborhoods</a:t>
            </a:r>
            <a:r>
              <a:rPr lang="en-US">
                <a:solidFill>
                  <a:schemeClr val="tx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Sheet1!$L$1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Sheet1!$H$2:$H$88</c:f>
              <c:numCache>
                <c:formatCode>0</c:formatCode>
                <c:ptCount val="87"/>
                <c:pt idx="0">
                  <c:v>32.037325038880255</c:v>
                </c:pt>
                <c:pt idx="1">
                  <c:v>29.433611884865368</c:v>
                </c:pt>
                <c:pt idx="2">
                  <c:v>28.405681136227248</c:v>
                </c:pt>
                <c:pt idx="3">
                  <c:v>28.211156229963667</c:v>
                </c:pt>
                <c:pt idx="4">
                  <c:v>26.908903933499015</c:v>
                </c:pt>
                <c:pt idx="5">
                  <c:v>26.82426215584967</c:v>
                </c:pt>
                <c:pt idx="6">
                  <c:v>25.164824960534869</c:v>
                </c:pt>
                <c:pt idx="7">
                  <c:v>24.585125998770742</c:v>
                </c:pt>
                <c:pt idx="8">
                  <c:v>24.417160987722447</c:v>
                </c:pt>
                <c:pt idx="9">
                  <c:v>20.991307564268542</c:v>
                </c:pt>
                <c:pt idx="10">
                  <c:v>20.984357115604734</c:v>
                </c:pt>
                <c:pt idx="11">
                  <c:v>18.998739420133262</c:v>
                </c:pt>
                <c:pt idx="12">
                  <c:v>17.312758750470454</c:v>
                </c:pt>
                <c:pt idx="13">
                  <c:v>16.425755584756899</c:v>
                </c:pt>
                <c:pt idx="14">
                  <c:v>16.038144776766362</c:v>
                </c:pt>
                <c:pt idx="15">
                  <c:v>15.463917525773196</c:v>
                </c:pt>
                <c:pt idx="16">
                  <c:v>14.330218068535824</c:v>
                </c:pt>
                <c:pt idx="17">
                  <c:v>14.230979748221127</c:v>
                </c:pt>
                <c:pt idx="18">
                  <c:v>13.969732246798603</c:v>
                </c:pt>
                <c:pt idx="19">
                  <c:v>12.935975110528901</c:v>
                </c:pt>
                <c:pt idx="20">
                  <c:v>12.207527975584943</c:v>
                </c:pt>
                <c:pt idx="21">
                  <c:v>10.58979261656126</c:v>
                </c:pt>
                <c:pt idx="22">
                  <c:v>10.184287099903006</c:v>
                </c:pt>
                <c:pt idx="23">
                  <c:v>10.11390416339356</c:v>
                </c:pt>
                <c:pt idx="24">
                  <c:v>10.080978350685838</c:v>
                </c:pt>
                <c:pt idx="25">
                  <c:v>9.5809913132345432</c:v>
                </c:pt>
                <c:pt idx="26">
                  <c:v>9.4389789949481528</c:v>
                </c:pt>
                <c:pt idx="27">
                  <c:v>8.9628681177976954</c:v>
                </c:pt>
                <c:pt idx="28">
                  <c:v>8.6100861008610075</c:v>
                </c:pt>
                <c:pt idx="29">
                  <c:v>8.3727702948671272</c:v>
                </c:pt>
                <c:pt idx="30">
                  <c:v>7.7852153667054713</c:v>
                </c:pt>
                <c:pt idx="31">
                  <c:v>7.6723827010721664</c:v>
                </c:pt>
                <c:pt idx="32">
                  <c:v>7.454128440366973</c:v>
                </c:pt>
                <c:pt idx="33">
                  <c:v>7.4096943501080572</c:v>
                </c:pt>
                <c:pt idx="34">
                  <c:v>7.0753199974271563</c:v>
                </c:pt>
                <c:pt idx="35">
                  <c:v>6.7732470452738092</c:v>
                </c:pt>
                <c:pt idx="36">
                  <c:v>6.6929525197972239</c:v>
                </c:pt>
                <c:pt idx="37">
                  <c:v>6.599760008726955</c:v>
                </c:pt>
                <c:pt idx="38">
                  <c:v>6.4555967216795782</c:v>
                </c:pt>
                <c:pt idx="39">
                  <c:v>6.2827225130890056</c:v>
                </c:pt>
                <c:pt idx="40">
                  <c:v>6.1509111242681405</c:v>
                </c:pt>
                <c:pt idx="41">
                  <c:v>6.0975609756097562</c:v>
                </c:pt>
                <c:pt idx="42">
                  <c:v>6.0656995651697301</c:v>
                </c:pt>
                <c:pt idx="43">
                  <c:v>5.9573818070724815</c:v>
                </c:pt>
                <c:pt idx="44">
                  <c:v>5.7569431264629598</c:v>
                </c:pt>
                <c:pt idx="45">
                  <c:v>5.6767586821015135</c:v>
                </c:pt>
                <c:pt idx="46">
                  <c:v>5.3100942605249122</c:v>
                </c:pt>
                <c:pt idx="47">
                  <c:v>5.2617254830808307</c:v>
                </c:pt>
                <c:pt idx="48">
                  <c:v>5.1020408163265305</c:v>
                </c:pt>
                <c:pt idx="49">
                  <c:v>5.0404390525707692</c:v>
                </c:pt>
                <c:pt idx="50">
                  <c:v>4.7304622055780028</c:v>
                </c:pt>
                <c:pt idx="51">
                  <c:v>4.721529509559435</c:v>
                </c:pt>
                <c:pt idx="52">
                  <c:v>4.7020439497169173</c:v>
                </c:pt>
                <c:pt idx="53">
                  <c:v>4.6319479218828246</c:v>
                </c:pt>
                <c:pt idx="54">
                  <c:v>4.5303778011487745</c:v>
                </c:pt>
                <c:pt idx="55">
                  <c:v>4.4232130219391363</c:v>
                </c:pt>
                <c:pt idx="56">
                  <c:v>4.3418647166361977</c:v>
                </c:pt>
                <c:pt idx="57">
                  <c:v>4.1961257688107141</c:v>
                </c:pt>
                <c:pt idx="58">
                  <c:v>4.127903394738464</c:v>
                </c:pt>
                <c:pt idx="59">
                  <c:v>4.0574624410571332</c:v>
                </c:pt>
                <c:pt idx="60">
                  <c:v>3.9555006180469721</c:v>
                </c:pt>
                <c:pt idx="61">
                  <c:v>3.568316667358201</c:v>
                </c:pt>
                <c:pt idx="62">
                  <c:v>3.565486094604231</c:v>
                </c:pt>
                <c:pt idx="63">
                  <c:v>3.3420741426294414</c:v>
                </c:pt>
                <c:pt idx="64">
                  <c:v>3.2963219986120751</c:v>
                </c:pt>
                <c:pt idx="65">
                  <c:v>3.2834453268173487</c:v>
                </c:pt>
                <c:pt idx="66">
                  <c:v>3.2513090797084092</c:v>
                </c:pt>
                <c:pt idx="67">
                  <c:v>2.9601253700156716</c:v>
                </c:pt>
                <c:pt idx="68">
                  <c:v>2.9035477724344436</c:v>
                </c:pt>
                <c:pt idx="69">
                  <c:v>2.7331738981892721</c:v>
                </c:pt>
                <c:pt idx="70">
                  <c:v>2.5673433920530844</c:v>
                </c:pt>
                <c:pt idx="71">
                  <c:v>2.3988062633398179</c:v>
                </c:pt>
                <c:pt idx="72">
                  <c:v>2.2770398481973433</c:v>
                </c:pt>
                <c:pt idx="73">
                  <c:v>2.256204562547004</c:v>
                </c:pt>
                <c:pt idx="74">
                  <c:v>2.1485714285714286</c:v>
                </c:pt>
                <c:pt idx="75">
                  <c:v>1.4994168934303327</c:v>
                </c:pt>
                <c:pt idx="76">
                  <c:v>1.4763779527559056</c:v>
                </c:pt>
                <c:pt idx="77">
                  <c:v>1.4666435091375751</c:v>
                </c:pt>
                <c:pt idx="78">
                  <c:v>1.365734199868136</c:v>
                </c:pt>
                <c:pt idx="79">
                  <c:v>1.2922932330827066</c:v>
                </c:pt>
                <c:pt idx="80">
                  <c:v>1.2459016393442621</c:v>
                </c:pt>
                <c:pt idx="81">
                  <c:v>1.1277869350221219</c:v>
                </c:pt>
                <c:pt idx="82">
                  <c:v>0.94428706326723333</c:v>
                </c:pt>
                <c:pt idx="83">
                  <c:v>0.8741895534348364</c:v>
                </c:pt>
                <c:pt idx="84">
                  <c:v>0.58997050147492625</c:v>
                </c:pt>
                <c:pt idx="85">
                  <c:v>0.56350726924377326</c:v>
                </c:pt>
                <c:pt idx="86">
                  <c:v>0.47528517110266161</c:v>
                </c:pt>
              </c:numCache>
            </c:numRef>
          </c:xVal>
          <c:yVal>
            <c:numRef>
              <c:f>Sheet1!$L$2:$L$88</c:f>
              <c:numCache>
                <c:formatCode>0%</c:formatCode>
                <c:ptCount val="87"/>
                <c:pt idx="0">
                  <c:v>0.99540694469961422</c:v>
                </c:pt>
                <c:pt idx="1">
                  <c:v>0.98090317819087591</c:v>
                </c:pt>
                <c:pt idx="2">
                  <c:v>0.99173207744636316</c:v>
                </c:pt>
                <c:pt idx="3">
                  <c:v>0.9702875218889454</c:v>
                </c:pt>
                <c:pt idx="4">
                  <c:v>0.97583096145496651</c:v>
                </c:pt>
                <c:pt idx="5">
                  <c:v>0.97989088074824626</c:v>
                </c:pt>
                <c:pt idx="6">
                  <c:v>0.9987778049376681</c:v>
                </c:pt>
                <c:pt idx="7">
                  <c:v>0.98426274375641465</c:v>
                </c:pt>
                <c:pt idx="8">
                  <c:v>0.94228513333854691</c:v>
                </c:pt>
                <c:pt idx="9">
                  <c:v>0.86307448494453254</c:v>
                </c:pt>
                <c:pt idx="10">
                  <c:v>0.95385122061668925</c:v>
                </c:pt>
                <c:pt idx="11">
                  <c:v>0.96418822005274607</c:v>
                </c:pt>
                <c:pt idx="12">
                  <c:v>0.96002435064935066</c:v>
                </c:pt>
                <c:pt idx="13">
                  <c:v>0.86980108499095843</c:v>
                </c:pt>
                <c:pt idx="14">
                  <c:v>0.73183023872679043</c:v>
                </c:pt>
                <c:pt idx="15">
                  <c:v>0.9802201582387341</c:v>
                </c:pt>
                <c:pt idx="16">
                  <c:v>0.94025228491577917</c:v>
                </c:pt>
                <c:pt idx="17">
                  <c:v>0.90819724116061518</c:v>
                </c:pt>
                <c:pt idx="18">
                  <c:v>0.91945985941546426</c:v>
                </c:pt>
                <c:pt idx="19">
                  <c:v>0.96197346986269494</c:v>
                </c:pt>
                <c:pt idx="20">
                  <c:v>0.95191313340227512</c:v>
                </c:pt>
                <c:pt idx="21">
                  <c:v>0.34704269486878181</c:v>
                </c:pt>
                <c:pt idx="22">
                  <c:v>0.95090840881076155</c:v>
                </c:pt>
                <c:pt idx="23">
                  <c:v>0.97167779452939906</c:v>
                </c:pt>
                <c:pt idx="24">
                  <c:v>0.9698335811232075</c:v>
                </c:pt>
                <c:pt idx="25">
                  <c:v>0.91334966319657074</c:v>
                </c:pt>
                <c:pt idx="26">
                  <c:v>0.8275945880256016</c:v>
                </c:pt>
                <c:pt idx="27">
                  <c:v>0.81499429874572404</c:v>
                </c:pt>
                <c:pt idx="28">
                  <c:v>0.99184397163120563</c:v>
                </c:pt>
                <c:pt idx="29">
                  <c:v>0.95186663536041327</c:v>
                </c:pt>
                <c:pt idx="30">
                  <c:v>0.74292290917901704</c:v>
                </c:pt>
                <c:pt idx="31">
                  <c:v>0.82885250971220936</c:v>
                </c:pt>
                <c:pt idx="32">
                  <c:v>0.9595934692088538</c:v>
                </c:pt>
                <c:pt idx="33">
                  <c:v>0.49711353431686978</c:v>
                </c:pt>
                <c:pt idx="34">
                  <c:v>0.91595962551199528</c:v>
                </c:pt>
                <c:pt idx="35">
                  <c:v>0.796527571023395</c:v>
                </c:pt>
                <c:pt idx="36">
                  <c:v>0.85376348311295358</c:v>
                </c:pt>
                <c:pt idx="37">
                  <c:v>0.79019898457948345</c:v>
                </c:pt>
                <c:pt idx="38">
                  <c:v>0.85827063031947703</c:v>
                </c:pt>
                <c:pt idx="39">
                  <c:v>0.8742955158049498</c:v>
                </c:pt>
                <c:pt idx="40">
                  <c:v>0.49854155540035333</c:v>
                </c:pt>
                <c:pt idx="41">
                  <c:v>0.74994403402731136</c:v>
                </c:pt>
                <c:pt idx="42">
                  <c:v>0.90275646012489219</c:v>
                </c:pt>
                <c:pt idx="43">
                  <c:v>0.88648931075020687</c:v>
                </c:pt>
                <c:pt idx="44">
                  <c:v>0.84527925294935313</c:v>
                </c:pt>
                <c:pt idx="45">
                  <c:v>0.91047763666482606</c:v>
                </c:pt>
                <c:pt idx="46">
                  <c:v>0.92780418822963051</c:v>
                </c:pt>
                <c:pt idx="47">
                  <c:v>0.9696316923238586</c:v>
                </c:pt>
                <c:pt idx="48">
                  <c:v>0.64735796583234007</c:v>
                </c:pt>
                <c:pt idx="49">
                  <c:v>0.88012301243009683</c:v>
                </c:pt>
                <c:pt idx="50">
                  <c:v>0.69962570180910788</c:v>
                </c:pt>
                <c:pt idx="51">
                  <c:v>0.46681937766488252</c:v>
                </c:pt>
                <c:pt idx="52">
                  <c:v>0.70777338603425555</c:v>
                </c:pt>
                <c:pt idx="53">
                  <c:v>0.94070488579639999</c:v>
                </c:pt>
                <c:pt idx="54">
                  <c:v>0.82600610970912469</c:v>
                </c:pt>
                <c:pt idx="55">
                  <c:v>0.76724591890468663</c:v>
                </c:pt>
                <c:pt idx="56">
                  <c:v>0.46005783090932634</c:v>
                </c:pt>
                <c:pt idx="57">
                  <c:v>0.75770412287793043</c:v>
                </c:pt>
                <c:pt idx="58">
                  <c:v>0.68154844051890695</c:v>
                </c:pt>
                <c:pt idx="59">
                  <c:v>0.70640642002176279</c:v>
                </c:pt>
                <c:pt idx="60">
                  <c:v>0.84009104946488478</c:v>
                </c:pt>
                <c:pt idx="61">
                  <c:v>0.30364778193479425</c:v>
                </c:pt>
                <c:pt idx="62">
                  <c:v>0.53537805236834368</c:v>
                </c:pt>
                <c:pt idx="63">
                  <c:v>0.65403123431641719</c:v>
                </c:pt>
                <c:pt idx="64">
                  <c:v>0.6375005219424611</c:v>
                </c:pt>
                <c:pt idx="65">
                  <c:v>0.5864185689622099</c:v>
                </c:pt>
                <c:pt idx="66">
                  <c:v>0.91106309802019492</c:v>
                </c:pt>
                <c:pt idx="67">
                  <c:v>0.31037957170356112</c:v>
                </c:pt>
                <c:pt idx="68">
                  <c:v>0.54774132192106517</c:v>
                </c:pt>
                <c:pt idx="69">
                  <c:v>0.53574640287769781</c:v>
                </c:pt>
                <c:pt idx="70">
                  <c:v>0.42861538461538462</c:v>
                </c:pt>
                <c:pt idx="71">
                  <c:v>0.64315531557693184</c:v>
                </c:pt>
                <c:pt idx="72">
                  <c:v>0.42977451779407772</c:v>
                </c:pt>
                <c:pt idx="73">
                  <c:v>0.69523665621576702</c:v>
                </c:pt>
                <c:pt idx="74">
                  <c:v>0.49236966685289191</c:v>
                </c:pt>
                <c:pt idx="75">
                  <c:v>0.52653402478843958</c:v>
                </c:pt>
                <c:pt idx="76">
                  <c:v>0.94230483271375465</c:v>
                </c:pt>
                <c:pt idx="77">
                  <c:v>0.2392746323694743</c:v>
                </c:pt>
                <c:pt idx="78">
                  <c:v>0.36895579092793002</c:v>
                </c:pt>
                <c:pt idx="79">
                  <c:v>0.29664753850800363</c:v>
                </c:pt>
                <c:pt idx="80">
                  <c:v>0.38254665203073546</c:v>
                </c:pt>
                <c:pt idx="81">
                  <c:v>0.32691299165673421</c:v>
                </c:pt>
                <c:pt idx="82">
                  <c:v>0.67610006567556269</c:v>
                </c:pt>
                <c:pt idx="83">
                  <c:v>0.25920455744276821</c:v>
                </c:pt>
                <c:pt idx="84">
                  <c:v>0.25373686156446418</c:v>
                </c:pt>
                <c:pt idx="85">
                  <c:v>0.13329878878165685</c:v>
                </c:pt>
                <c:pt idx="86">
                  <c:v>0.25478473698992898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99-485E-9A42-971499AAB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220440"/>
        <c:axId val="236220832"/>
      </c:scatterChart>
      <c:valAx>
        <c:axId val="236220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Prison Admissions per 1000 Adults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220832"/>
        <c:crosses val="autoZero"/>
        <c:crossBetween val="midCat"/>
      </c:valAx>
      <c:valAx>
        <c:axId val="236220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% Black or Hispanic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220440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Prison Admissions</a:t>
            </a:r>
            <a:r>
              <a:rPr lang="en-US" baseline="0">
                <a:solidFill>
                  <a:sysClr val="windowText" lastClr="000000"/>
                </a:solidFill>
              </a:rPr>
              <a:t> &amp; Poverty</a:t>
            </a:r>
          </a:p>
          <a:p>
            <a:pPr>
              <a:defRPr/>
            </a:pPr>
            <a:r>
              <a:rPr lang="en-US" baseline="0">
                <a:solidFill>
                  <a:sysClr val="windowText" lastClr="000000"/>
                </a:solidFill>
              </a:rPr>
              <a:t>Houston Super Neighborhoods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% Poverty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Sheet1!$H$2:$H$88</c:f>
              <c:numCache>
                <c:formatCode>0</c:formatCode>
                <c:ptCount val="87"/>
                <c:pt idx="0">
                  <c:v>32.037325038880255</c:v>
                </c:pt>
                <c:pt idx="1">
                  <c:v>29.433611884865368</c:v>
                </c:pt>
                <c:pt idx="2">
                  <c:v>28.405681136227248</c:v>
                </c:pt>
                <c:pt idx="3">
                  <c:v>28.211156229963667</c:v>
                </c:pt>
                <c:pt idx="4">
                  <c:v>26.908903933499015</c:v>
                </c:pt>
                <c:pt idx="5">
                  <c:v>26.82426215584967</c:v>
                </c:pt>
                <c:pt idx="6">
                  <c:v>25.164824960534869</c:v>
                </c:pt>
                <c:pt idx="7">
                  <c:v>24.585125998770742</c:v>
                </c:pt>
                <c:pt idx="8">
                  <c:v>24.417160987722447</c:v>
                </c:pt>
                <c:pt idx="9">
                  <c:v>20.991307564268542</c:v>
                </c:pt>
                <c:pt idx="10">
                  <c:v>20.984357115604734</c:v>
                </c:pt>
                <c:pt idx="11">
                  <c:v>18.998739420133262</c:v>
                </c:pt>
                <c:pt idx="12">
                  <c:v>17.312758750470454</c:v>
                </c:pt>
                <c:pt idx="13">
                  <c:v>16.425755584756899</c:v>
                </c:pt>
                <c:pt idx="14">
                  <c:v>16.038144776766362</c:v>
                </c:pt>
                <c:pt idx="15">
                  <c:v>15.463917525773196</c:v>
                </c:pt>
                <c:pt idx="16">
                  <c:v>14.330218068535824</c:v>
                </c:pt>
                <c:pt idx="17">
                  <c:v>14.230979748221127</c:v>
                </c:pt>
                <c:pt idx="18">
                  <c:v>13.969732246798603</c:v>
                </c:pt>
                <c:pt idx="19">
                  <c:v>12.935975110528901</c:v>
                </c:pt>
                <c:pt idx="20">
                  <c:v>12.207527975584943</c:v>
                </c:pt>
                <c:pt idx="21">
                  <c:v>10.58979261656126</c:v>
                </c:pt>
                <c:pt idx="22">
                  <c:v>10.184287099903006</c:v>
                </c:pt>
                <c:pt idx="23">
                  <c:v>10.11390416339356</c:v>
                </c:pt>
                <c:pt idx="24">
                  <c:v>10.080978350685838</c:v>
                </c:pt>
                <c:pt idx="25">
                  <c:v>9.5809913132345432</c:v>
                </c:pt>
                <c:pt idx="26">
                  <c:v>9.4389789949481528</c:v>
                </c:pt>
                <c:pt idx="27">
                  <c:v>8.9628681177976954</c:v>
                </c:pt>
                <c:pt idx="28">
                  <c:v>8.6100861008610075</c:v>
                </c:pt>
                <c:pt idx="29">
                  <c:v>8.3727702948671272</c:v>
                </c:pt>
                <c:pt idx="30">
                  <c:v>7.7852153667054713</c:v>
                </c:pt>
                <c:pt idx="31">
                  <c:v>7.6723827010721664</c:v>
                </c:pt>
                <c:pt idx="32">
                  <c:v>7.454128440366973</c:v>
                </c:pt>
                <c:pt idx="33">
                  <c:v>7.4096943501080572</c:v>
                </c:pt>
                <c:pt idx="34">
                  <c:v>7.0753199974271563</c:v>
                </c:pt>
                <c:pt idx="35">
                  <c:v>6.7732470452738092</c:v>
                </c:pt>
                <c:pt idx="36">
                  <c:v>6.6929525197972239</c:v>
                </c:pt>
                <c:pt idx="37">
                  <c:v>6.599760008726955</c:v>
                </c:pt>
                <c:pt idx="38">
                  <c:v>6.4555967216795782</c:v>
                </c:pt>
                <c:pt idx="39">
                  <c:v>6.2827225130890056</c:v>
                </c:pt>
                <c:pt idx="40">
                  <c:v>6.1509111242681405</c:v>
                </c:pt>
                <c:pt idx="41">
                  <c:v>6.0975609756097562</c:v>
                </c:pt>
                <c:pt idx="42">
                  <c:v>6.0656995651697301</c:v>
                </c:pt>
                <c:pt idx="43">
                  <c:v>5.9573818070724815</c:v>
                </c:pt>
                <c:pt idx="44">
                  <c:v>5.7569431264629598</c:v>
                </c:pt>
                <c:pt idx="45">
                  <c:v>5.6767586821015135</c:v>
                </c:pt>
                <c:pt idx="46">
                  <c:v>5.3100942605249122</c:v>
                </c:pt>
                <c:pt idx="47">
                  <c:v>5.2617254830808307</c:v>
                </c:pt>
                <c:pt idx="48">
                  <c:v>5.1020408163265305</c:v>
                </c:pt>
                <c:pt idx="49">
                  <c:v>5.0404390525707692</c:v>
                </c:pt>
                <c:pt idx="50">
                  <c:v>4.7304622055780028</c:v>
                </c:pt>
                <c:pt idx="51">
                  <c:v>4.721529509559435</c:v>
                </c:pt>
                <c:pt idx="52">
                  <c:v>4.7020439497169173</c:v>
                </c:pt>
                <c:pt idx="53">
                  <c:v>4.6319479218828246</c:v>
                </c:pt>
                <c:pt idx="54">
                  <c:v>4.5303778011487745</c:v>
                </c:pt>
                <c:pt idx="55">
                  <c:v>4.4232130219391363</c:v>
                </c:pt>
                <c:pt idx="56">
                  <c:v>4.3418647166361977</c:v>
                </c:pt>
                <c:pt idx="57">
                  <c:v>4.1961257688107141</c:v>
                </c:pt>
                <c:pt idx="58">
                  <c:v>4.127903394738464</c:v>
                </c:pt>
                <c:pt idx="59">
                  <c:v>4.0574624410571332</c:v>
                </c:pt>
                <c:pt idx="60">
                  <c:v>3.9555006180469721</c:v>
                </c:pt>
                <c:pt idx="61">
                  <c:v>3.568316667358201</c:v>
                </c:pt>
                <c:pt idx="62">
                  <c:v>3.565486094604231</c:v>
                </c:pt>
                <c:pt idx="63">
                  <c:v>3.3420741426294414</c:v>
                </c:pt>
                <c:pt idx="64">
                  <c:v>3.2963219986120751</c:v>
                </c:pt>
                <c:pt idx="65">
                  <c:v>3.2834453268173487</c:v>
                </c:pt>
                <c:pt idx="66">
                  <c:v>3.2513090797084092</c:v>
                </c:pt>
                <c:pt idx="67">
                  <c:v>2.9601253700156716</c:v>
                </c:pt>
                <c:pt idx="68">
                  <c:v>2.9035477724344436</c:v>
                </c:pt>
                <c:pt idx="69">
                  <c:v>2.7331738981892721</c:v>
                </c:pt>
                <c:pt idx="70">
                  <c:v>2.5673433920530844</c:v>
                </c:pt>
                <c:pt idx="71">
                  <c:v>2.3988062633398179</c:v>
                </c:pt>
                <c:pt idx="72">
                  <c:v>2.2770398481973433</c:v>
                </c:pt>
                <c:pt idx="73">
                  <c:v>2.256204562547004</c:v>
                </c:pt>
                <c:pt idx="74">
                  <c:v>2.1485714285714286</c:v>
                </c:pt>
                <c:pt idx="75">
                  <c:v>1.4994168934303327</c:v>
                </c:pt>
                <c:pt idx="76">
                  <c:v>1.4763779527559056</c:v>
                </c:pt>
                <c:pt idx="77">
                  <c:v>1.4666435091375751</c:v>
                </c:pt>
                <c:pt idx="78">
                  <c:v>1.365734199868136</c:v>
                </c:pt>
                <c:pt idx="79">
                  <c:v>1.2922932330827066</c:v>
                </c:pt>
                <c:pt idx="80">
                  <c:v>1.2459016393442621</c:v>
                </c:pt>
                <c:pt idx="81">
                  <c:v>1.1277869350221219</c:v>
                </c:pt>
                <c:pt idx="82">
                  <c:v>0.94428706326723333</c:v>
                </c:pt>
                <c:pt idx="83">
                  <c:v>0.8741895534348364</c:v>
                </c:pt>
                <c:pt idx="84">
                  <c:v>0.58997050147492625</c:v>
                </c:pt>
                <c:pt idx="85">
                  <c:v>0.56350726924377326</c:v>
                </c:pt>
                <c:pt idx="86">
                  <c:v>0.47528517110266161</c:v>
                </c:pt>
              </c:numCache>
            </c:numRef>
          </c:xVal>
          <c:yVal>
            <c:numRef>
              <c:f>Sheet1!$O$2:$O$88</c:f>
              <c:numCache>
                <c:formatCode>0%</c:formatCode>
                <c:ptCount val="87"/>
                <c:pt idx="0">
                  <c:v>0.41652295310831894</c:v>
                </c:pt>
                <c:pt idx="1">
                  <c:v>0.30877685864419124</c:v>
                </c:pt>
                <c:pt idx="2">
                  <c:v>0.35414116687066505</c:v>
                </c:pt>
                <c:pt idx="3">
                  <c:v>0.27644632705384015</c:v>
                </c:pt>
                <c:pt idx="4">
                  <c:v>0.4746971583833352</c:v>
                </c:pt>
                <c:pt idx="5">
                  <c:v>0.29530727781188187</c:v>
                </c:pt>
                <c:pt idx="6">
                  <c:v>0.31271852154565682</c:v>
                </c:pt>
                <c:pt idx="7">
                  <c:v>0.45048994326972669</c:v>
                </c:pt>
                <c:pt idx="8">
                  <c:v>0.35561476373324974</c:v>
                </c:pt>
                <c:pt idx="9">
                  <c:v>0.40425931138005439</c:v>
                </c:pt>
                <c:pt idx="10">
                  <c:v>0.26767852989067226</c:v>
                </c:pt>
                <c:pt idx="11">
                  <c:v>0.27858478354667049</c:v>
                </c:pt>
                <c:pt idx="12">
                  <c:v>0.2808352052276904</c:v>
                </c:pt>
                <c:pt idx="13">
                  <c:v>0.20610057708161583</c:v>
                </c:pt>
                <c:pt idx="14">
                  <c:v>0.35700984304336258</c:v>
                </c:pt>
                <c:pt idx="15">
                  <c:v>0.31058201058201057</c:v>
                </c:pt>
                <c:pt idx="16">
                  <c:v>0.34058714063271428</c:v>
                </c:pt>
                <c:pt idx="17">
                  <c:v>0.27229563978792437</c:v>
                </c:pt>
                <c:pt idx="18">
                  <c:v>0.29600454459382691</c:v>
                </c:pt>
                <c:pt idx="19">
                  <c:v>0.24875553097345132</c:v>
                </c:pt>
                <c:pt idx="20">
                  <c:v>0.32860520094562645</c:v>
                </c:pt>
                <c:pt idx="21">
                  <c:v>0.15966796875</c:v>
                </c:pt>
                <c:pt idx="22">
                  <c:v>0.27142107334995408</c:v>
                </c:pt>
                <c:pt idx="23">
                  <c:v>0.26794594866127491</c:v>
                </c:pt>
                <c:pt idx="24">
                  <c:v>0.46784859195074679</c:v>
                </c:pt>
                <c:pt idx="25">
                  <c:v>0.35779352226720645</c:v>
                </c:pt>
                <c:pt idx="26">
                  <c:v>0.27444822472302188</c:v>
                </c:pt>
                <c:pt idx="27">
                  <c:v>0</c:v>
                </c:pt>
                <c:pt idx="28">
                  <c:v>0.19852640196479737</c:v>
                </c:pt>
                <c:pt idx="29">
                  <c:v>0.29279173514909601</c:v>
                </c:pt>
                <c:pt idx="30">
                  <c:v>0.32791911825640174</c:v>
                </c:pt>
                <c:pt idx="31">
                  <c:v>0.33093324402768476</c:v>
                </c:pt>
                <c:pt idx="32">
                  <c:v>0.11019929660023446</c:v>
                </c:pt>
                <c:pt idx="33">
                  <c:v>0.11140368644926069</c:v>
                </c:pt>
                <c:pt idx="34">
                  <c:v>0.24687871581450654</c:v>
                </c:pt>
                <c:pt idx="35">
                  <c:v>0.19959711837208508</c:v>
                </c:pt>
                <c:pt idx="36">
                  <c:v>0.20959707664198482</c:v>
                </c:pt>
                <c:pt idx="37">
                  <c:v>0.30308409141335702</c:v>
                </c:pt>
                <c:pt idx="38">
                  <c:v>0.1989737010904426</c:v>
                </c:pt>
                <c:pt idx="39">
                  <c:v>0.30540365186764296</c:v>
                </c:pt>
                <c:pt idx="40">
                  <c:v>0.15523499519940051</c:v>
                </c:pt>
                <c:pt idx="41">
                  <c:v>0.17058428475486903</c:v>
                </c:pt>
                <c:pt idx="42">
                  <c:v>0.28225177566547938</c:v>
                </c:pt>
                <c:pt idx="43">
                  <c:v>0.27014839866200957</c:v>
                </c:pt>
                <c:pt idx="44">
                  <c:v>0.19101389766266583</c:v>
                </c:pt>
                <c:pt idx="45">
                  <c:v>0.24885827076399103</c:v>
                </c:pt>
                <c:pt idx="46">
                  <c:v>0.40613876407772653</c:v>
                </c:pt>
                <c:pt idx="47">
                  <c:v>0.25908677265671004</c:v>
                </c:pt>
                <c:pt idx="48">
                  <c:v>0.19691532892666036</c:v>
                </c:pt>
                <c:pt idx="49">
                  <c:v>0.23311600912570757</c:v>
                </c:pt>
                <c:pt idx="50">
                  <c:v>0.15391766268260293</c:v>
                </c:pt>
                <c:pt idx="51">
                  <c:v>0.14365765518503271</c:v>
                </c:pt>
                <c:pt idx="52">
                  <c:v>0.34878048780487803</c:v>
                </c:pt>
                <c:pt idx="53">
                  <c:v>0.23654760079717921</c:v>
                </c:pt>
                <c:pt idx="54">
                  <c:v>0.19436043408646148</c:v>
                </c:pt>
                <c:pt idx="55">
                  <c:v>0.30793970814132104</c:v>
                </c:pt>
                <c:pt idx="56">
                  <c:v>0.11962182517426488</c:v>
                </c:pt>
                <c:pt idx="57">
                  <c:v>0.23006185341288521</c:v>
                </c:pt>
                <c:pt idx="58">
                  <c:v>0.23643969994229661</c:v>
                </c:pt>
                <c:pt idx="59">
                  <c:v>0.12931329005807995</c:v>
                </c:pt>
                <c:pt idx="60">
                  <c:v>0.2801436217058465</c:v>
                </c:pt>
                <c:pt idx="61">
                  <c:v>0.13583908194184771</c:v>
                </c:pt>
                <c:pt idx="62">
                  <c:v>0.15795768856993347</c:v>
                </c:pt>
                <c:pt idx="63">
                  <c:v>0.23796919437952299</c:v>
                </c:pt>
                <c:pt idx="64">
                  <c:v>0.18885226251123763</c:v>
                </c:pt>
                <c:pt idx="65">
                  <c:v>0</c:v>
                </c:pt>
                <c:pt idx="66">
                  <c:v>0.34262715818945405</c:v>
                </c:pt>
                <c:pt idx="67">
                  <c:v>2.9488823234293995E-2</c:v>
                </c:pt>
                <c:pt idx="68">
                  <c:v>0.17059073072436101</c:v>
                </c:pt>
                <c:pt idx="69">
                  <c:v>0.17819490871689381</c:v>
                </c:pt>
                <c:pt idx="70">
                  <c:v>8.5173201370384463E-2</c:v>
                </c:pt>
                <c:pt idx="71">
                  <c:v>0.12568998955691482</c:v>
                </c:pt>
                <c:pt idx="72">
                  <c:v>0.13665031534688157</c:v>
                </c:pt>
                <c:pt idx="73">
                  <c:v>0.13295235211747342</c:v>
                </c:pt>
                <c:pt idx="74">
                  <c:v>7.5377610753776109E-2</c:v>
                </c:pt>
                <c:pt idx="75">
                  <c:v>8.4204967462778099E-2</c:v>
                </c:pt>
                <c:pt idx="76">
                  <c:v>0</c:v>
                </c:pt>
                <c:pt idx="77">
                  <c:v>3.3178038054600081E-2</c:v>
                </c:pt>
                <c:pt idx="78">
                  <c:v>7.0338475275209422E-2</c:v>
                </c:pt>
                <c:pt idx="79">
                  <c:v>5.5477324497825636E-2</c:v>
                </c:pt>
                <c:pt idx="80">
                  <c:v>7.4492429037440966E-2</c:v>
                </c:pt>
                <c:pt idx="81">
                  <c:v>0.13500197083169097</c:v>
                </c:pt>
                <c:pt idx="82">
                  <c:v>0.20994700366897676</c:v>
                </c:pt>
                <c:pt idx="83">
                  <c:v>7.1729746009436809E-2</c:v>
                </c:pt>
                <c:pt idx="84">
                  <c:v>7.6144008279736816E-2</c:v>
                </c:pt>
                <c:pt idx="85">
                  <c:v>2.2799404106483581E-2</c:v>
                </c:pt>
                <c:pt idx="86">
                  <c:v>7.3602656336469285E-2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F1-400C-A6F0-2C779C49B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75696"/>
        <c:axId val="410276088"/>
      </c:scatterChart>
      <c:valAx>
        <c:axId val="41027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Prison Admissions per 1000 Adults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76088"/>
        <c:crosses val="autoZero"/>
        <c:crossBetween val="midCat"/>
      </c:valAx>
      <c:valAx>
        <c:axId val="41027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% in Poverty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75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Prison Admissions &amp; Race/Ethnicity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Indianapolis</a:t>
            </a:r>
            <a:r>
              <a:rPr lang="en-US" baseline="0">
                <a:solidFill>
                  <a:schemeClr val="tx1"/>
                </a:solidFill>
              </a:rPr>
              <a:t> Zip Codes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Simple!$E$7</c:f>
              <c:strCache>
                <c:ptCount val="1"/>
                <c:pt idx="0">
                  <c:v>% Non-White or Hispanic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Simple!$B$8:$B$44</c:f>
              <c:numCache>
                <c:formatCode>General</c:formatCode>
                <c:ptCount val="37"/>
                <c:pt idx="0">
                  <c:v>39.880000000000003</c:v>
                </c:pt>
                <c:pt idx="1">
                  <c:v>34.39</c:v>
                </c:pt>
                <c:pt idx="2">
                  <c:v>31.53</c:v>
                </c:pt>
                <c:pt idx="3">
                  <c:v>24.15</c:v>
                </c:pt>
                <c:pt idx="4">
                  <c:v>23.74</c:v>
                </c:pt>
                <c:pt idx="5">
                  <c:v>23.13</c:v>
                </c:pt>
                <c:pt idx="6">
                  <c:v>22.67</c:v>
                </c:pt>
                <c:pt idx="7">
                  <c:v>19.34</c:v>
                </c:pt>
                <c:pt idx="8">
                  <c:v>18.79</c:v>
                </c:pt>
                <c:pt idx="9">
                  <c:v>16.57</c:v>
                </c:pt>
                <c:pt idx="10">
                  <c:v>16.38</c:v>
                </c:pt>
                <c:pt idx="11">
                  <c:v>15.3</c:v>
                </c:pt>
                <c:pt idx="12">
                  <c:v>12.41</c:v>
                </c:pt>
                <c:pt idx="13">
                  <c:v>11.6</c:v>
                </c:pt>
                <c:pt idx="14">
                  <c:v>10.53</c:v>
                </c:pt>
                <c:pt idx="15">
                  <c:v>8.34</c:v>
                </c:pt>
                <c:pt idx="16">
                  <c:v>6.29</c:v>
                </c:pt>
                <c:pt idx="17">
                  <c:v>6.17</c:v>
                </c:pt>
                <c:pt idx="18">
                  <c:v>6.13</c:v>
                </c:pt>
                <c:pt idx="19">
                  <c:v>5.62</c:v>
                </c:pt>
                <c:pt idx="20">
                  <c:v>5.37</c:v>
                </c:pt>
                <c:pt idx="21">
                  <c:v>5.05</c:v>
                </c:pt>
                <c:pt idx="22">
                  <c:v>4.7</c:v>
                </c:pt>
                <c:pt idx="23">
                  <c:v>4.33</c:v>
                </c:pt>
                <c:pt idx="24">
                  <c:v>3.89</c:v>
                </c:pt>
                <c:pt idx="25">
                  <c:v>3.7</c:v>
                </c:pt>
                <c:pt idx="26">
                  <c:v>3.19</c:v>
                </c:pt>
                <c:pt idx="27">
                  <c:v>3.16</c:v>
                </c:pt>
                <c:pt idx="28">
                  <c:v>2.58</c:v>
                </c:pt>
                <c:pt idx="29">
                  <c:v>2.23</c:v>
                </c:pt>
                <c:pt idx="30">
                  <c:v>1.94</c:v>
                </c:pt>
                <c:pt idx="31">
                  <c:v>1.91</c:v>
                </c:pt>
                <c:pt idx="32">
                  <c:v>1.87</c:v>
                </c:pt>
                <c:pt idx="33">
                  <c:v>1.79</c:v>
                </c:pt>
                <c:pt idx="34">
                  <c:v>1.4</c:v>
                </c:pt>
                <c:pt idx="35">
                  <c:v>1.33</c:v>
                </c:pt>
                <c:pt idx="36">
                  <c:v>0.83</c:v>
                </c:pt>
              </c:numCache>
            </c:numRef>
          </c:xVal>
          <c:yVal>
            <c:numRef>
              <c:f>Simple!$E$8:$E$44</c:f>
              <c:numCache>
                <c:formatCode>0%</c:formatCode>
                <c:ptCount val="37"/>
                <c:pt idx="0">
                  <c:v>0.5</c:v>
                </c:pt>
                <c:pt idx="1">
                  <c:v>0.78300000000000003</c:v>
                </c:pt>
                <c:pt idx="2">
                  <c:v>0.36899999999999999</c:v>
                </c:pt>
                <c:pt idx="3">
                  <c:v>0.70899999999999996</c:v>
                </c:pt>
                <c:pt idx="4">
                  <c:v>0.54200000000000004</c:v>
                </c:pt>
                <c:pt idx="5">
                  <c:v>0.23599999999999999</c:v>
                </c:pt>
                <c:pt idx="6">
                  <c:v>0.74399999999999999</c:v>
                </c:pt>
                <c:pt idx="7">
                  <c:v>0.59599999999999997</c:v>
                </c:pt>
                <c:pt idx="8">
                  <c:v>0.221</c:v>
                </c:pt>
                <c:pt idx="9">
                  <c:v>0.308</c:v>
                </c:pt>
                <c:pt idx="10">
                  <c:v>0.61599999999999999</c:v>
                </c:pt>
                <c:pt idx="11">
                  <c:v>0.63100000000000001</c:v>
                </c:pt>
                <c:pt idx="12">
                  <c:v>0.122</c:v>
                </c:pt>
                <c:pt idx="13">
                  <c:v>0.191</c:v>
                </c:pt>
                <c:pt idx="14">
                  <c:v>9.6000000000000002E-2</c:v>
                </c:pt>
                <c:pt idx="15">
                  <c:v>0.42499999999999999</c:v>
                </c:pt>
                <c:pt idx="16">
                  <c:v>0.57999999999999996</c:v>
                </c:pt>
                <c:pt idx="17">
                  <c:v>0.109</c:v>
                </c:pt>
                <c:pt idx="18">
                  <c:v>7.0000000000000007E-2</c:v>
                </c:pt>
                <c:pt idx="19">
                  <c:v>0.29699999999999999</c:v>
                </c:pt>
                <c:pt idx="20">
                  <c:v>0.54600000000000004</c:v>
                </c:pt>
                <c:pt idx="21">
                  <c:v>0.43</c:v>
                </c:pt>
                <c:pt idx="22">
                  <c:v>8.2000000000000003E-2</c:v>
                </c:pt>
                <c:pt idx="23">
                  <c:v>0.24</c:v>
                </c:pt>
                <c:pt idx="24">
                  <c:v>0.44400000000000001</c:v>
                </c:pt>
                <c:pt idx="25">
                  <c:v>5.5E-2</c:v>
                </c:pt>
                <c:pt idx="26">
                  <c:v>4.4999999999999998E-2</c:v>
                </c:pt>
                <c:pt idx="27">
                  <c:v>0.13600000000000001</c:v>
                </c:pt>
                <c:pt idx="28">
                  <c:v>7.0999999999999994E-2</c:v>
                </c:pt>
                <c:pt idx="29">
                  <c:v>0.191</c:v>
                </c:pt>
                <c:pt idx="30">
                  <c:v>0.191</c:v>
                </c:pt>
                <c:pt idx="31">
                  <c:v>0.19600000000000001</c:v>
                </c:pt>
                <c:pt idx="32">
                  <c:v>0.2</c:v>
                </c:pt>
                <c:pt idx="33">
                  <c:v>0.10100000000000001</c:v>
                </c:pt>
                <c:pt idx="34">
                  <c:v>0.26600000000000001</c:v>
                </c:pt>
                <c:pt idx="35">
                  <c:v>3.5999999999999997E-2</c:v>
                </c:pt>
                <c:pt idx="36">
                  <c:v>0.106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BE-4675-82D1-25C2276D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86824"/>
        <c:axId val="423287216"/>
      </c:scatterChart>
      <c:valAx>
        <c:axId val="423286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Prison Admissions per 1000 Adults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23287216"/>
        <c:crosses val="autoZero"/>
        <c:crossBetween val="midCat"/>
      </c:valAx>
      <c:valAx>
        <c:axId val="423287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Black or Hispanic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286824"/>
        <c:crosses val="autoZero"/>
        <c:crossBetween val="midCat"/>
        <c:majorUnit val="0.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Prison Admissions &amp; Poverty</a:t>
            </a:r>
          </a:p>
          <a:p>
            <a:pPr>
              <a:defRPr/>
            </a:pPr>
            <a:r>
              <a:rPr lang="en-US"/>
              <a:t>Indianapolis Zip Codes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Simple!$G$7</c:f>
              <c:strCache>
                <c:ptCount val="1"/>
                <c:pt idx="0">
                  <c:v>% Poverty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Simple!$B$8:$B$44</c:f>
              <c:numCache>
                <c:formatCode>General</c:formatCode>
                <c:ptCount val="37"/>
                <c:pt idx="0">
                  <c:v>39.880000000000003</c:v>
                </c:pt>
                <c:pt idx="1">
                  <c:v>34.39</c:v>
                </c:pt>
                <c:pt idx="2">
                  <c:v>31.53</c:v>
                </c:pt>
                <c:pt idx="3">
                  <c:v>24.15</c:v>
                </c:pt>
                <c:pt idx="4">
                  <c:v>23.74</c:v>
                </c:pt>
                <c:pt idx="5">
                  <c:v>23.13</c:v>
                </c:pt>
                <c:pt idx="6">
                  <c:v>22.67</c:v>
                </c:pt>
                <c:pt idx="7">
                  <c:v>19.34</c:v>
                </c:pt>
                <c:pt idx="8">
                  <c:v>18.79</c:v>
                </c:pt>
                <c:pt idx="9">
                  <c:v>16.57</c:v>
                </c:pt>
                <c:pt idx="10">
                  <c:v>16.38</c:v>
                </c:pt>
                <c:pt idx="11">
                  <c:v>15.3</c:v>
                </c:pt>
                <c:pt idx="12">
                  <c:v>12.41</c:v>
                </c:pt>
                <c:pt idx="13">
                  <c:v>11.6</c:v>
                </c:pt>
                <c:pt idx="14">
                  <c:v>10.53</c:v>
                </c:pt>
                <c:pt idx="15">
                  <c:v>8.34</c:v>
                </c:pt>
                <c:pt idx="16">
                  <c:v>6.29</c:v>
                </c:pt>
                <c:pt idx="17">
                  <c:v>6.17</c:v>
                </c:pt>
                <c:pt idx="18">
                  <c:v>6.13</c:v>
                </c:pt>
                <c:pt idx="19">
                  <c:v>5.62</c:v>
                </c:pt>
                <c:pt idx="20">
                  <c:v>5.37</c:v>
                </c:pt>
                <c:pt idx="21">
                  <c:v>5.05</c:v>
                </c:pt>
                <c:pt idx="22">
                  <c:v>4.7</c:v>
                </c:pt>
                <c:pt idx="23">
                  <c:v>4.33</c:v>
                </c:pt>
                <c:pt idx="24">
                  <c:v>3.89</c:v>
                </c:pt>
                <c:pt idx="25">
                  <c:v>3.7</c:v>
                </c:pt>
                <c:pt idx="26">
                  <c:v>3.19</c:v>
                </c:pt>
                <c:pt idx="27">
                  <c:v>3.16</c:v>
                </c:pt>
                <c:pt idx="28">
                  <c:v>2.58</c:v>
                </c:pt>
                <c:pt idx="29">
                  <c:v>2.23</c:v>
                </c:pt>
                <c:pt idx="30">
                  <c:v>1.94</c:v>
                </c:pt>
                <c:pt idx="31">
                  <c:v>1.91</c:v>
                </c:pt>
                <c:pt idx="32">
                  <c:v>1.87</c:v>
                </c:pt>
                <c:pt idx="33">
                  <c:v>1.79</c:v>
                </c:pt>
                <c:pt idx="34">
                  <c:v>1.4</c:v>
                </c:pt>
                <c:pt idx="35">
                  <c:v>1.33</c:v>
                </c:pt>
                <c:pt idx="36">
                  <c:v>0.83</c:v>
                </c:pt>
              </c:numCache>
            </c:numRef>
          </c:xVal>
          <c:yVal>
            <c:numRef>
              <c:f>Simple!$G$8:$G$44</c:f>
              <c:numCache>
                <c:formatCode>0%</c:formatCode>
                <c:ptCount val="37"/>
                <c:pt idx="0">
                  <c:v>0</c:v>
                </c:pt>
                <c:pt idx="1">
                  <c:v>0.32</c:v>
                </c:pt>
                <c:pt idx="2">
                  <c:v>0.32</c:v>
                </c:pt>
                <c:pt idx="3">
                  <c:v>0.24</c:v>
                </c:pt>
                <c:pt idx="4">
                  <c:v>0.24</c:v>
                </c:pt>
                <c:pt idx="5">
                  <c:v>0.3</c:v>
                </c:pt>
                <c:pt idx="6">
                  <c:v>0.28000000000000003</c:v>
                </c:pt>
                <c:pt idx="7">
                  <c:v>0.33</c:v>
                </c:pt>
                <c:pt idx="8">
                  <c:v>0.24</c:v>
                </c:pt>
                <c:pt idx="9">
                  <c:v>0</c:v>
                </c:pt>
                <c:pt idx="10">
                  <c:v>0.16</c:v>
                </c:pt>
                <c:pt idx="11">
                  <c:v>0.28999999999999998</c:v>
                </c:pt>
                <c:pt idx="12">
                  <c:v>0.16</c:v>
                </c:pt>
                <c:pt idx="13">
                  <c:v>0.09</c:v>
                </c:pt>
                <c:pt idx="14">
                  <c:v>0.13</c:v>
                </c:pt>
                <c:pt idx="15">
                  <c:v>0.15</c:v>
                </c:pt>
                <c:pt idx="16">
                  <c:v>0.11</c:v>
                </c:pt>
                <c:pt idx="17">
                  <c:v>0.11</c:v>
                </c:pt>
                <c:pt idx="18">
                  <c:v>0</c:v>
                </c:pt>
                <c:pt idx="19">
                  <c:v>7.0000000000000007E-2</c:v>
                </c:pt>
                <c:pt idx="20">
                  <c:v>7.0000000000000007E-2</c:v>
                </c:pt>
                <c:pt idx="21">
                  <c:v>0.08</c:v>
                </c:pt>
                <c:pt idx="22">
                  <c:v>0.03</c:v>
                </c:pt>
                <c:pt idx="23">
                  <c:v>7.0000000000000007E-2</c:v>
                </c:pt>
                <c:pt idx="24">
                  <c:v>0.1</c:v>
                </c:pt>
                <c:pt idx="25">
                  <c:v>0.04</c:v>
                </c:pt>
                <c:pt idx="26">
                  <c:v>0</c:v>
                </c:pt>
                <c:pt idx="27">
                  <c:v>0.06</c:v>
                </c:pt>
                <c:pt idx="28">
                  <c:v>0.05</c:v>
                </c:pt>
                <c:pt idx="29">
                  <c:v>0.04</c:v>
                </c:pt>
                <c:pt idx="30">
                  <c:v>0.05</c:v>
                </c:pt>
                <c:pt idx="31">
                  <c:v>0.06</c:v>
                </c:pt>
                <c:pt idx="32">
                  <c:v>0.06</c:v>
                </c:pt>
                <c:pt idx="33">
                  <c:v>0.04</c:v>
                </c:pt>
                <c:pt idx="34">
                  <c:v>0.03</c:v>
                </c:pt>
                <c:pt idx="35">
                  <c:v>0.05</c:v>
                </c:pt>
                <c:pt idx="36">
                  <c:v>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EF-4521-B38A-3EFF3E2A4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502112"/>
        <c:axId val="286502504"/>
      </c:scatterChart>
      <c:valAx>
        <c:axId val="286502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Prison Admissions per 1000 Adults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02504"/>
        <c:crosses val="autoZero"/>
        <c:crossBetween val="midCat"/>
      </c:valAx>
      <c:valAx>
        <c:axId val="28650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% in Poverty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02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0.2875</cdr:x>
      <cdr:y>0.16327</cdr:y>
    </cdr:from>
    <cdr:to>
      <cdr:x>0.2875</cdr:x>
      <cdr:y>0.86549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651ED28-6CD7-450F-8C39-1A4F761DD2F4}"/>
            </a:ext>
          </a:extLst>
        </cdr:cNvPr>
        <cdr:cNvCxnSpPr/>
      </cdr:nvCxnSpPr>
      <cdr:spPr>
        <a:xfrm xmlns:a="http://schemas.openxmlformats.org/drawingml/2006/main" flipV="1">
          <a:off x="1308717" y="671825"/>
          <a:ext cx="1" cy="2889504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0.28127</cdr:x>
      <cdr:y>0.47762</cdr:y>
    </cdr:from>
    <cdr:to>
      <cdr:x>0.32885</cdr:x>
      <cdr:y>0.90374</cdr:y>
    </cdr:to>
    <cdr:sp macro="" textlink="">
      <cdr:nvSpPr>
        <cdr:cNvPr id="5" name="TextBox 3"/>
        <cdr:cNvSpPr txBox="1"/>
      </cdr:nvSpPr>
      <cdr:spPr>
        <a:xfrm xmlns:a="http://schemas.openxmlformats.org/drawingml/2006/main" rot="16200000">
          <a:off x="569812" y="2565472"/>
          <a:ext cx="1649865" cy="217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" rIns="9144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>
              <a:solidFill>
                <a:schemeClr val="tx1"/>
              </a:solidFill>
            </a:rPr>
            <a:t>Admissions citywide (6.3/1K)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8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64B7-6D1D-4523-AB28-EB79937B1B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83057-CA3B-48E4-BA16-DC98EBC7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8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400" dirty="0"/>
              <a:t>Incarceration in American Cities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 9,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3983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Indianapolis, Houston, New York City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Justice Mapping Center</a:t>
            </a:r>
          </a:p>
        </p:txBody>
      </p:sp>
    </p:spTree>
    <p:extLst>
      <p:ext uri="{BB962C8B-B14F-4D97-AF65-F5344CB8AC3E}">
        <p14:creationId xmlns:p14="http://schemas.microsoft.com/office/powerpoint/2010/main" val="192329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6990461" y="429755"/>
            <a:ext cx="8546" cy="57830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6" y="429755"/>
            <a:ext cx="5465411" cy="5829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28660" y="398620"/>
            <a:ext cx="35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per 1000 Adults </a:t>
            </a:r>
          </a:p>
          <a:p>
            <a:r>
              <a:rPr lang="en-US" dirty="0"/>
              <a:t>Admitted to Prison Citywide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601514" y="5362816"/>
            <a:ext cx="914400" cy="867255"/>
            <a:chOff x="761421" y="2030143"/>
            <a:chExt cx="3193567" cy="3028909"/>
          </a:xfrm>
        </p:grpSpPr>
        <p:pic>
          <p:nvPicPr>
            <p:cNvPr id="15" name="Picture 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16" name="Picture 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8646026" y="5370839"/>
            <a:ext cx="914400" cy="867255"/>
            <a:chOff x="761421" y="2030143"/>
            <a:chExt cx="3193567" cy="3028909"/>
          </a:xfrm>
        </p:grpSpPr>
        <p:pic>
          <p:nvPicPr>
            <p:cNvPr id="116" name="Picture 1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117" name="Picture 1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1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1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1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1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1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1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1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1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1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1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2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2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2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2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2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2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2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2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2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2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2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10684193" y="3455709"/>
            <a:ext cx="914400" cy="867255"/>
            <a:chOff x="761421" y="2030143"/>
            <a:chExt cx="3193567" cy="3028909"/>
          </a:xfrm>
        </p:grpSpPr>
        <p:pic>
          <p:nvPicPr>
            <p:cNvPr id="217" name="Picture 2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218" name="Picture 2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2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2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Picture 2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2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2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Picture 2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2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2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2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2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" name="Picture 2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2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" name="Picture 2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2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2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2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2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2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2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2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2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2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2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2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2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2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2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2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2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2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2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2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2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2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2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2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2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2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2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2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2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2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2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2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2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2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2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2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2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2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2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2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2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" name="Picture 2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7" name="Picture 2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8" name="Picture 2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" name="Picture 2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2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2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2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2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2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2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2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" name="Picture 2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2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2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0" name="Picture 2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1" name="Picture 3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3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3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3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Picture 3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3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" name="Picture 3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3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3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" name="Picture 3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" name="Picture 3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3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3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" name="Picture 3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3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" name="Picture 3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" name="Group 316"/>
          <p:cNvGrpSpPr>
            <a:grpSpLocks noChangeAspect="1"/>
          </p:cNvGrpSpPr>
          <p:nvPr/>
        </p:nvGrpSpPr>
        <p:grpSpPr>
          <a:xfrm>
            <a:off x="8650299" y="4427516"/>
            <a:ext cx="914400" cy="867255"/>
            <a:chOff x="761421" y="2030143"/>
            <a:chExt cx="3193567" cy="3028909"/>
          </a:xfrm>
        </p:grpSpPr>
        <p:pic>
          <p:nvPicPr>
            <p:cNvPr id="318" name="Picture 3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319" name="Picture 3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" name="Picture 3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" name="Picture 3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" name="Picture 3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" name="Picture 3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4" name="Picture 3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" name="Picture 3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" name="Picture 3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3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3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" name="Picture 3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" name="Picture 3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" name="Picture 3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" name="Picture 3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" name="Picture 3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" name="Picture 3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" name="Picture 3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" name="Picture 3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" name="Picture 3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" name="Picture 3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3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3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3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3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3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3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3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3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3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3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3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3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" name="Picture 3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" name="Picture 3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3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3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3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3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3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3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3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3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3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3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3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3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3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3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3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3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3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3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3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3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" name="Picture 3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4" name="Picture 3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5" name="Picture 3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" name="Picture 3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" name="Picture 3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3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" name="Picture 3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0" name="Picture 3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1" name="Picture 3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2" name="Picture 3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3" name="Picture 3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4" name="Picture 3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3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3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" name="Picture 3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3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3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3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3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3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3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3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3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3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3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8" name="Picture 3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" name="Picture 3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3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4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4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4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4" name="Picture 4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4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4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4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4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4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4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4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4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4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4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4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4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4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8" name="Group 417"/>
          <p:cNvGrpSpPr>
            <a:grpSpLocks noChangeAspect="1"/>
          </p:cNvGrpSpPr>
          <p:nvPr/>
        </p:nvGrpSpPr>
        <p:grpSpPr>
          <a:xfrm>
            <a:off x="10684193" y="5369097"/>
            <a:ext cx="914400" cy="867255"/>
            <a:chOff x="761421" y="2030143"/>
            <a:chExt cx="3193567" cy="3028909"/>
          </a:xfrm>
        </p:grpSpPr>
        <p:pic>
          <p:nvPicPr>
            <p:cNvPr id="419" name="Picture 4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420" name="Picture 4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4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4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4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4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4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" name="Picture 4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4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4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4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4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4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4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4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4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4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4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4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4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4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4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4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4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4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4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4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4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7" name="Picture 4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" name="Picture 4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9" name="Picture 4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4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4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4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4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4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4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4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4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4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4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4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4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4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4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4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4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4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4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4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9" name="Picture 4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0" name="Picture 4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" name="Picture 4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2" name="Picture 4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4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4" name="Picture 4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5" name="Picture 4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6" name="Picture 4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4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" name="Picture 4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" name="Picture 4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0" name="Picture 4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" name="Picture 4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" name="Picture 4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3" name="Picture 4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4" name="Picture 4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5" name="Picture 4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6" name="Picture 4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7" name="Picture 4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8" name="Picture 4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9" name="Picture 4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0" name="Picture 4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" name="Picture 4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" name="Picture 4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3" name="Picture 4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" name="Picture 4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5" name="Picture 4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6" name="Picture 4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" name="Picture 5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" name="Picture 5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3" name="Picture 5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4" name="Picture 5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5" name="Picture 5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" name="Picture 5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" name="Picture 5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8" name="Picture 5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" name="Picture 5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" name="Picture 5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" name="Picture 5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" name="Picture 5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" name="Picture 5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" name="Picture 5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" name="Picture 5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" name="Picture 5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" name="Picture 5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" name="Picture 5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9" name="Group 518"/>
          <p:cNvGrpSpPr>
            <a:grpSpLocks noChangeAspect="1"/>
          </p:cNvGrpSpPr>
          <p:nvPr/>
        </p:nvGrpSpPr>
        <p:grpSpPr>
          <a:xfrm>
            <a:off x="10684193" y="4412402"/>
            <a:ext cx="914400" cy="867255"/>
            <a:chOff x="761421" y="2030143"/>
            <a:chExt cx="3193567" cy="3028909"/>
          </a:xfrm>
        </p:grpSpPr>
        <p:pic>
          <p:nvPicPr>
            <p:cNvPr id="520" name="Picture 5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521" name="Picture 5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" name="Picture 5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3" name="Picture 5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4" name="Picture 5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5" name="Picture 5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" name="Picture 5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7" name="Picture 5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8" name="Picture 5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9" name="Picture 5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0" name="Picture 5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1" name="Picture 5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" name="Picture 5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3" name="Picture 5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4" name="Picture 5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5" name="Picture 5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6" name="Picture 5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7" name="Picture 5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8" name="Picture 5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9" name="Picture 5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" name="Picture 5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1" name="Picture 5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" name="Picture 5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3" name="Picture 5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4" name="Picture 5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5" name="Picture 5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6" name="Picture 5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7" name="Picture 5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8" name="Picture 5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9" name="Picture 5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" name="Picture 5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1" name="Picture 5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" name="Picture 5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" name="Picture 5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4" name="Picture 5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5" name="Picture 5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" name="Picture 5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" name="Picture 5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8" name="Picture 5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9" name="Picture 5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0" name="Picture 5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1" name="Picture 5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2" name="Picture 5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" name="Picture 5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4" name="Picture 5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5" name="Picture 5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6" name="Picture 5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7" name="Picture 5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8" name="Picture 5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9" name="Picture 5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0" name="Picture 5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1" name="Picture 5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2" name="Picture 5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" name="Picture 5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4" name="Picture 5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5" name="Picture 5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6" name="Picture 5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7" name="Picture 5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8" name="Picture 5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9" name="Picture 5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0" name="Picture 5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1" name="Picture 5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2" name="Picture 5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" name="Picture 5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4" name="Picture 5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" name="Picture 5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6" name="Picture 5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7" name="Picture 5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8" name="Picture 5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9" name="Picture 5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0" name="Picture 5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1" name="Picture 5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2" name="Picture 5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" name="Picture 5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" name="Picture 5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5" name="Picture 5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6" name="Picture 5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7" name="Picture 5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8" name="Picture 5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9" name="Picture 5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" name="Picture 5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1" name="Picture 6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2" name="Picture 6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3" name="Picture 6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" name="Picture 6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5" name="Picture 6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6" name="Picture 6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7" name="Picture 6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8" name="Picture 6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9" name="Picture 6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0" name="Picture 6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1" name="Picture 6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2" name="Picture 6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3" name="Picture 6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" name="Picture 6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" name="Picture 6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" name="Picture 6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" name="Picture 6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" name="Picture 6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" name="Picture 6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0" name="Group 619"/>
          <p:cNvGrpSpPr>
            <a:grpSpLocks noChangeAspect="1"/>
          </p:cNvGrpSpPr>
          <p:nvPr/>
        </p:nvGrpSpPr>
        <p:grpSpPr>
          <a:xfrm>
            <a:off x="9688606" y="5369097"/>
            <a:ext cx="914400" cy="867255"/>
            <a:chOff x="761421" y="2030143"/>
            <a:chExt cx="3193567" cy="3028909"/>
          </a:xfrm>
        </p:grpSpPr>
        <p:pic>
          <p:nvPicPr>
            <p:cNvPr id="621" name="Picture 6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622" name="Picture 6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" name="Picture 6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" name="Picture 6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" name="Picture 6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" name="Picture 6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7" name="Picture 6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" name="Picture 6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6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0" name="Picture 6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1" name="Picture 6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2" name="Picture 6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3" name="Picture 6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" name="Picture 6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" name="Picture 6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" name="Picture 6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6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8" name="Picture 6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9" name="Picture 6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0" name="Picture 6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1" name="Picture 6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2" name="Picture 6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3" name="Picture 6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6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" name="Picture 6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" name="Picture 6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7" name="Picture 6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8" name="Picture 6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9" name="Picture 6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0" name="Picture 6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1" name="Picture 6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" name="Picture 6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" name="Picture 6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" name="Picture 6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" name="Picture 6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6" name="Picture 6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7" name="Picture 6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" name="Picture 6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9" name="Picture 6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0" name="Picture 6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1" name="Picture 6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2" name="Picture 6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3" name="Picture 6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4" name="Picture 6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5" name="Picture 6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6" name="Picture 6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7" name="Picture 6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8" name="Picture 6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9" name="Picture 6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0" name="Picture 6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1" name="Picture 6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2" name="Picture 6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3" name="Picture 6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4" name="Picture 6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" name="Picture 6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" name="Picture 6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7" name="Picture 6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8" name="Picture 6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9" name="Picture 6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0" name="Picture 6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1" name="Picture 6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2" name="Picture 6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3" name="Picture 6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4" name="Picture 6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5" name="Picture 6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" name="Picture 6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" name="Picture 6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8" name="Picture 6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9" name="Picture 6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0" name="Picture 6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1" name="Picture 6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2" name="Picture 6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3" name="Picture 6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4" name="Picture 6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5" name="Picture 6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" name="Picture 6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7" name="Picture 6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8" name="Picture 6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9" name="Picture 6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0" name="Picture 6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1" name="Picture 7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2" name="Picture 7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3" name="Picture 7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4" name="Picture 7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5" name="Picture 7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" name="Picture 7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Picture 7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8" name="Picture 7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9" name="Picture 7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0" name="Picture 7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7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7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7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4" name="Picture 7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5" name="Picture 7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" name="Picture 7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" name="Picture 7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7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7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" name="Picture 7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1" name="Group 720"/>
          <p:cNvGrpSpPr>
            <a:grpSpLocks noChangeAspect="1"/>
          </p:cNvGrpSpPr>
          <p:nvPr/>
        </p:nvGrpSpPr>
        <p:grpSpPr>
          <a:xfrm>
            <a:off x="9688606" y="4412403"/>
            <a:ext cx="914400" cy="867255"/>
            <a:chOff x="761421" y="2030143"/>
            <a:chExt cx="3193567" cy="3028909"/>
          </a:xfrm>
        </p:grpSpPr>
        <p:pic>
          <p:nvPicPr>
            <p:cNvPr id="722" name="Picture 7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723" name="Picture 7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" name="Picture 7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7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" name="Picture 7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" name="Picture 7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7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7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7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1" name="Picture 7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2" name="Picture 7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7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7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7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7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7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7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7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7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7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2" name="Picture 7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3" name="Picture 7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7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7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7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7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7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9" name="Picture 7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7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7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7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3" name="Picture 7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4" name="Picture 7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7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7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7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7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7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7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7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7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7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4" name="Picture 7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5" name="Picture 7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7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7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7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7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7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7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7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7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7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5" name="Picture 7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6" name="Picture 7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7" name="Picture 7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" name="Picture 7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9" name="Picture 7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0" name="Picture 7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1" name="Picture 7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2" name="Picture 7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3" name="Picture 7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" name="Picture 7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5" name="Picture 7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6" name="Picture 7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7" name="Picture 7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" name="Picture 7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9" name="Picture 7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0" name="Picture 7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1" name="Picture 7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2" name="Picture 7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3" name="Picture 7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4" name="Picture 7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5" name="Picture 7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6" name="Picture 7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7" name="Picture 7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" name="Picture 7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9" name="Picture 7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0" name="Picture 7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1" name="Picture 8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2" name="Picture 8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3" name="Picture 8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4" name="Picture 8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5" name="Picture 8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6" name="Picture 8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7" name="Picture 8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8" name="Picture 8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" name="Picture 8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0" name="Picture 8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1" name="Picture 8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2" name="Picture 8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3" name="Picture 8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4" name="Picture 8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5" name="Picture 8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6" name="Picture 8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7" name="Picture 8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8" name="Picture 8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" name="Picture 8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" name="Picture 8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" name="Picture 8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2" name="Group 821"/>
          <p:cNvGrpSpPr>
            <a:grpSpLocks noChangeAspect="1"/>
          </p:cNvGrpSpPr>
          <p:nvPr/>
        </p:nvGrpSpPr>
        <p:grpSpPr>
          <a:xfrm>
            <a:off x="7601514" y="4429930"/>
            <a:ext cx="914400" cy="867255"/>
            <a:chOff x="761421" y="2030143"/>
            <a:chExt cx="3193567" cy="3028909"/>
          </a:xfrm>
        </p:grpSpPr>
        <p:pic>
          <p:nvPicPr>
            <p:cNvPr id="823" name="Picture 8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824" name="Picture 8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" name="Picture 8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6" name="Picture 8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7" name="Picture 8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8" name="Picture 8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" name="Picture 8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0" name="Picture 8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1" name="Picture 8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2" name="Picture 8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3" name="Picture 8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4" name="Picture 8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5" name="Picture 8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6" name="Picture 8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7" name="Picture 8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8" name="Picture 8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" name="Picture 8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0" name="Picture 8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1" name="Picture 8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2" name="Picture 8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3" name="Picture 8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4" name="Picture 8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5" name="Picture 8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6" name="Picture 8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7" name="Picture 8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8" name="Picture 8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9" name="Picture 8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" name="Picture 8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1" name="Picture 8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2" name="Picture 8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3" name="Picture 8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4" name="Picture 8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5" name="Picture 8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6" name="Picture 8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7" name="Picture 8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8" name="Picture 8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9" name="Picture 8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" name="Picture 8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1" name="Picture 8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2" name="Picture 8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" name="Picture 8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4" name="Picture 8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5" name="Picture 8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6" name="Picture 8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7" name="Picture 8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8" name="Picture 8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9" name="Picture 8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" name="Picture 8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1" name="Picture 8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2" name="Picture 8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" name="Picture 8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4" name="Picture 8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5" name="Picture 8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6" name="Picture 8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" name="Picture 8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8" name="Picture 8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9" name="Picture 8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" name="Picture 8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1" name="Picture 8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2" name="Picture 8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3" name="Picture 8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4" name="Picture 8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5" name="Picture 8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6" name="Picture 8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7" name="Picture 8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8" name="Picture 8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9" name="Picture 8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0" name="Picture 8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" name="Picture 8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2" name="Picture 8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3" name="Picture 8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4" name="Picture 8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5" name="Picture 8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6" name="Picture 8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7" name="Picture 8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8" name="Picture 8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9" name="Picture 8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0" name="Picture 8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" name="Picture 9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2" name="Picture 9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3" name="Picture 9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4" name="Picture 9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5" name="Picture 9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6" name="Picture 9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7" name="Picture 9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8" name="Picture 9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9" name="Picture 9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0" name="Picture 9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" name="Picture 9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2" name="Picture 9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3" name="Picture 9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4" name="Picture 9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5" name="Picture 9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6" name="Picture 9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7" name="Picture 9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8" name="Picture 9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9" name="Picture 9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0" name="Picture 9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" name="Picture 9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" name="Picture 9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3" name="Picture 92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" name="Picture 92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" name="Picture 92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" name="Picture 92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" name="Picture 92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" name="Picture 92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9" name="Picture 92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" name="Picture 92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" name="Picture 93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" name="Picture 93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" name="Picture 93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" name="Picture 93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" name="Picture 93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" name="Picture 93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" name="Picture 93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8" name="Picture 93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" name="Picture 93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" name="Picture 93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" name="Picture 94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" name="Picture 94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" name="Picture 94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" name="Picture 94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" name="Picture 94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" name="Picture 94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" name="Picture 94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" name="Picture 94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" name="Picture 94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0" name="Picture 94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1" name="Picture 95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" name="Picture 95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" name="Picture 95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4" name="Picture 95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5" name="Picture 95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6" name="Picture 95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7" name="Picture 95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8" name="Picture 95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9" name="Picture 95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" name="Picture 95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" name="Picture 96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" name="Picture 96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" name="Picture 96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" name="Picture 96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" name="Picture 96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6" name="Picture 96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7" name="Picture 96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8" name="Picture 96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9" name="Picture 96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0" name="Picture 96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1" name="Picture 97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" name="Picture 97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" name="Picture 97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" name="Picture 97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5" name="Picture 97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6" name="Picture 97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Picture 97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" name="Picture 97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9" name="Picture 97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0" name="Picture 97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1" name="Picture 98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2" name="Picture 98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" name="Picture 98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4" name="Picture 98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" name="Picture 98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6" name="Picture 98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7" name="Picture 98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" name="Picture 98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" name="Picture 98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0" name="Picture 98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1" name="Picture 99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2" name="Picture 99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12028" y="126603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Picture 99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345" y="126603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4" name="Picture 99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45467" y="1261194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" name="Picture 99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51152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6" name="Picture 99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8660" y="126603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7" name="Picture 99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33200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" name="Picture 99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2517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" name="Picture 99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6639" y="1251095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" name="Picture 99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72324" y="124584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" name="Picture 100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9832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" name="Picture 100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8660" y="157712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" name="Picture 100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" name="Picture 100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" name="Picture 100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" name="Picture 100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" name="Picture 100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" name="Picture 100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" name="Picture 100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" name="Picture 100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" name="Picture 101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" name="Picture 101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Picture 101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" name="Picture 101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5" name="Picture 101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6" name="Picture 101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" name="Picture 101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8" name="Picture 101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9" name="Picture 101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" name="Picture 101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1" name="Picture 102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" name="Picture 102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" name="Oval 1229"/>
          <p:cNvSpPr/>
          <p:nvPr/>
        </p:nvSpPr>
        <p:spPr>
          <a:xfrm>
            <a:off x="2527153" y="3029958"/>
            <a:ext cx="461473" cy="30764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TextBox 126"/>
          <p:cNvSpPr txBox="1"/>
          <p:nvPr/>
        </p:nvSpPr>
        <p:spPr>
          <a:xfrm>
            <a:off x="1965960" y="2775679"/>
            <a:ext cx="1310640" cy="20383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9144" tIns="9144" rIns="9144" bIns="9144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United Northwest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32" name="Group 1231"/>
          <p:cNvGrpSpPr/>
          <p:nvPr/>
        </p:nvGrpSpPr>
        <p:grpSpPr>
          <a:xfrm>
            <a:off x="7520401" y="346366"/>
            <a:ext cx="4584513" cy="5891728"/>
            <a:chOff x="7520401" y="346366"/>
            <a:chExt cx="4584513" cy="5891728"/>
          </a:xfrm>
          <a:solidFill>
            <a:schemeClr val="bg1"/>
          </a:solidFill>
        </p:grpSpPr>
        <p:sp>
          <p:nvSpPr>
            <p:cNvPr id="1233" name="TextBox 1232"/>
            <p:cNvSpPr txBox="1"/>
            <p:nvPr/>
          </p:nvSpPr>
          <p:spPr>
            <a:xfrm>
              <a:off x="7528660" y="346366"/>
              <a:ext cx="457625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52 Black Adults 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 1000 Black Adults 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Admitted to Prison 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(United Northwest Neighborhood)</a:t>
              </a:r>
            </a:p>
          </p:txBody>
        </p:sp>
        <p:grpSp>
          <p:nvGrpSpPr>
            <p:cNvPr id="1234" name="Group 1233"/>
            <p:cNvGrpSpPr>
              <a:grpSpLocks noChangeAspect="1"/>
            </p:cNvGrpSpPr>
            <p:nvPr/>
          </p:nvGrpSpPr>
          <p:grpSpPr>
            <a:xfrm>
              <a:off x="7601514" y="5362816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2143" name="Picture 21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4" name="Picture 21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5" name="Picture 21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6" name="Picture 21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7" name="Picture 21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8" name="Picture 21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9" name="Picture 21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0" name="Picture 21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1" name="Picture 21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2" name="Picture 21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3" name="Picture 21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4" name="Picture 21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5" name="Picture 21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6" name="Picture 21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7" name="Picture 21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8" name="Picture 21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59" name="Picture 21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0" name="Picture 21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1" name="Picture 21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2" name="Picture 21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3" name="Picture 21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4" name="Picture 21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5" name="Picture 21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6" name="Picture 21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7" name="Picture 21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8" name="Picture 21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69" name="Picture 21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0" name="Picture 21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1" name="Picture 21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2" name="Picture 21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3" name="Picture 21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4" name="Picture 21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5" name="Picture 21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6" name="Picture 21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7" name="Picture 21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8" name="Picture 21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79" name="Picture 21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0" name="Picture 21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1" name="Picture 21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2" name="Picture 21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3" name="Picture 21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4" name="Picture 21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5" name="Picture 21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6" name="Picture 21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7" name="Picture 21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8" name="Picture 21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89" name="Picture 21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0" name="Picture 21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1" name="Picture 21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2" name="Picture 21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3" name="Picture 21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4" name="Picture 21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5" name="Picture 21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6" name="Picture 21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7" name="Picture 21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8" name="Picture 21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99" name="Picture 21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0" name="Picture 21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1" name="Picture 22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2" name="Picture 22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3" name="Picture 22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4" name="Picture 22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5" name="Picture 22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6" name="Picture 22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7" name="Picture 22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8" name="Picture 22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09" name="Picture 22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0" name="Picture 22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1" name="Picture 22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2" name="Picture 22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3" name="Picture 22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4" name="Picture 22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5" name="Picture 22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6" name="Picture 22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7" name="Picture 22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8" name="Picture 22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19" name="Picture 22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0" name="Picture 22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1" name="Picture 22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2" name="Picture 22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3" name="Picture 22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4" name="Picture 22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5" name="Picture 22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6" name="Picture 22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7" name="Picture 22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8" name="Picture 22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29" name="Picture 22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0" name="Picture 22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1" name="Picture 22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2" name="Picture 22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3" name="Picture 22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4" name="Picture 22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5" name="Picture 22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6" name="Picture 22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7" name="Picture 22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8" name="Picture 22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39" name="Picture 22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40" name="Picture 22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41" name="Picture 22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242" name="Picture 22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35" name="Group 1234"/>
            <p:cNvGrpSpPr>
              <a:grpSpLocks noChangeAspect="1"/>
            </p:cNvGrpSpPr>
            <p:nvPr/>
          </p:nvGrpSpPr>
          <p:grpSpPr>
            <a:xfrm>
              <a:off x="8646026" y="5370839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2043" name="Picture 20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4" name="Picture 20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5" name="Picture 20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6" name="Picture 20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7" name="Picture 20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8" name="Picture 20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9" name="Picture 20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0" name="Picture 20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1" name="Picture 20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2" name="Picture 20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3" name="Picture 20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4" name="Picture 20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5" name="Picture 20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6" name="Picture 20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7" name="Picture 20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8" name="Picture 20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59" name="Picture 20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0" name="Picture 20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1" name="Picture 20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2" name="Picture 20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3" name="Picture 20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4" name="Picture 20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5" name="Picture 20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6" name="Picture 20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7" name="Picture 20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8" name="Picture 20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69" name="Picture 20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0" name="Picture 20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1" name="Picture 20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2" name="Picture 20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3" name="Picture 20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4" name="Picture 20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5" name="Picture 20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6" name="Picture 20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7" name="Picture 20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8" name="Picture 20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79" name="Picture 20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0" name="Picture 20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1" name="Picture 20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2" name="Picture 20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3" name="Picture 20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4" name="Picture 20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5" name="Picture 20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6" name="Picture 20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7" name="Picture 20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8" name="Picture 20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89" name="Picture 20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0" name="Picture 20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1" name="Picture 20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2" name="Picture 20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3" name="Picture 20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4" name="Picture 20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5" name="Picture 20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6" name="Picture 20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7" name="Picture 20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8" name="Picture 20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99" name="Picture 20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0" name="Picture 20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1" name="Picture 21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2" name="Picture 21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3" name="Picture 21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4" name="Picture 21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5" name="Picture 21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6" name="Picture 21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7" name="Picture 21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8" name="Picture 21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09" name="Picture 21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0" name="Picture 21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1" name="Picture 21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2" name="Picture 21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3" name="Picture 21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4" name="Picture 21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5" name="Picture 21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6" name="Picture 21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7" name="Picture 21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8" name="Picture 21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19" name="Picture 21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0" name="Picture 21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1" name="Picture 21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2" name="Picture 21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3" name="Picture 21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4" name="Picture 21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5" name="Picture 21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6" name="Picture 21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7" name="Picture 21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8" name="Picture 21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29" name="Picture 21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0" name="Picture 21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1" name="Picture 21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2" name="Picture 21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3" name="Picture 21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4" name="Picture 21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5" name="Picture 21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6" name="Picture 21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7" name="Picture 21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8" name="Picture 21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39" name="Picture 21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0" name="Picture 21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1" name="Picture 21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42" name="Picture 21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36" name="Group 1235"/>
            <p:cNvGrpSpPr>
              <a:grpSpLocks noChangeAspect="1"/>
            </p:cNvGrpSpPr>
            <p:nvPr/>
          </p:nvGrpSpPr>
          <p:grpSpPr>
            <a:xfrm>
              <a:off x="10684193" y="3455709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1943" name="Picture 19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4" name="Picture 19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5" name="Picture 19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6" name="Picture 19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7" name="Picture 19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8" name="Picture 19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9" name="Picture 19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0" name="Picture 19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1" name="Picture 19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2" name="Picture 19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3" name="Picture 19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4" name="Picture 19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5" name="Picture 19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6" name="Picture 19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7" name="Picture 19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8" name="Picture 19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59" name="Picture 19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0" name="Picture 19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1" name="Picture 19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2" name="Picture 19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3" name="Picture 19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4" name="Picture 19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5" name="Picture 19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6" name="Picture 19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7" name="Picture 19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8" name="Picture 19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69" name="Picture 19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0" name="Picture 19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1" name="Picture 19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2" name="Picture 19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3" name="Picture 19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4" name="Picture 19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5" name="Picture 19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6" name="Picture 19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7" name="Picture 19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8" name="Picture 19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79" name="Picture 19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0" name="Picture 19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1" name="Picture 19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2" name="Picture 19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3" name="Picture 19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4" name="Picture 19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5" name="Picture 19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6" name="Picture 19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7" name="Picture 19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8" name="Picture 19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89" name="Picture 19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0" name="Picture 19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1" name="Picture 19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2" name="Picture 19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3" name="Picture 19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4" name="Picture 19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5" name="Picture 19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6" name="Picture 19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7" name="Picture 19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8" name="Picture 19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99" name="Picture 19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0" name="Picture 19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1" name="Picture 20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2" name="Picture 20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3" name="Picture 20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4" name="Picture 20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5" name="Picture 20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6" name="Picture 20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7" name="Picture 20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8" name="Picture 20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09" name="Picture 20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0" name="Picture 20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1" name="Picture 20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2" name="Picture 20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3" name="Picture 20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4" name="Picture 20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5" name="Picture 20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6" name="Picture 20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7" name="Picture 20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8" name="Picture 20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19" name="Picture 20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0" name="Picture 20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1" name="Picture 20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2" name="Picture 20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3" name="Picture 20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4" name="Picture 20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5" name="Picture 20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6" name="Picture 20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7" name="Picture 20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8" name="Picture 20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29" name="Picture 20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0" name="Picture 20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1" name="Picture 20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2" name="Picture 20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3" name="Picture 20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4" name="Picture 20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5" name="Picture 20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6" name="Picture 20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7" name="Picture 20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8" name="Picture 20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39" name="Picture 20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0" name="Picture 20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1" name="Picture 20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042" name="Picture 20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37" name="Group 1236"/>
            <p:cNvGrpSpPr>
              <a:grpSpLocks noChangeAspect="1"/>
            </p:cNvGrpSpPr>
            <p:nvPr/>
          </p:nvGrpSpPr>
          <p:grpSpPr>
            <a:xfrm>
              <a:off x="8650299" y="4427516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1843" name="Picture 18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4" name="Picture 18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5" name="Picture 18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6" name="Picture 18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7" name="Picture 18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8" name="Picture 18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9" name="Picture 18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0" name="Picture 18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1" name="Picture 18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2" name="Picture 18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3" name="Picture 18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4" name="Picture 18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5" name="Picture 18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6" name="Picture 18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7" name="Picture 18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8" name="Picture 18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59" name="Picture 18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0" name="Picture 18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1" name="Picture 18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2" name="Picture 18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3" name="Picture 18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4" name="Picture 18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5" name="Picture 18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6" name="Picture 18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7" name="Picture 18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8" name="Picture 18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69" name="Picture 18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0" name="Picture 18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1" name="Picture 18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2" name="Picture 18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3" name="Picture 18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4" name="Picture 18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5" name="Picture 18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6" name="Picture 18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7" name="Picture 18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8" name="Picture 18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79" name="Picture 18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0" name="Picture 18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1" name="Picture 18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2" name="Picture 18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3" name="Picture 18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4" name="Picture 18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5" name="Picture 18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6" name="Picture 18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7" name="Picture 18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8" name="Picture 18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89" name="Picture 18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0" name="Picture 18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1" name="Picture 18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2" name="Picture 18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3" name="Picture 18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4" name="Picture 18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5" name="Picture 18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6" name="Picture 18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7" name="Picture 18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8" name="Picture 18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99" name="Picture 18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0" name="Picture 18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1" name="Picture 19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2" name="Picture 19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3" name="Picture 19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4" name="Picture 19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5" name="Picture 19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6" name="Picture 19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7" name="Picture 19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8" name="Picture 19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09" name="Picture 19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0" name="Picture 19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1" name="Picture 19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2" name="Picture 19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3" name="Picture 19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4" name="Picture 19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5" name="Picture 19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6" name="Picture 19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7" name="Picture 19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8" name="Picture 19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19" name="Picture 19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0" name="Picture 19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1" name="Picture 19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2" name="Picture 19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3" name="Picture 19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4" name="Picture 19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5" name="Picture 19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6" name="Picture 19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7" name="Picture 19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8" name="Picture 19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29" name="Picture 19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0" name="Picture 19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1" name="Picture 19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2" name="Picture 19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3" name="Picture 19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4" name="Picture 19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5" name="Picture 19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6" name="Picture 19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7" name="Picture 19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8" name="Picture 19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39" name="Picture 19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0" name="Picture 19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1" name="Picture 19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942" name="Picture 19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38" name="Group 1237"/>
            <p:cNvGrpSpPr>
              <a:grpSpLocks noChangeAspect="1"/>
            </p:cNvGrpSpPr>
            <p:nvPr/>
          </p:nvGrpSpPr>
          <p:grpSpPr>
            <a:xfrm>
              <a:off x="10684193" y="5369097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1743" name="Picture 17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4" name="Picture 17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5" name="Picture 17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6" name="Picture 17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7" name="Picture 17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8" name="Picture 17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9" name="Picture 17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0" name="Picture 17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1" name="Picture 17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2" name="Picture 17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3" name="Picture 17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4" name="Picture 17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5" name="Picture 17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6" name="Picture 17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7" name="Picture 17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8" name="Picture 17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59" name="Picture 17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0" name="Picture 17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1" name="Picture 17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2" name="Picture 17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3" name="Picture 17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4" name="Picture 17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5" name="Picture 17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6" name="Picture 17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7" name="Picture 17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8" name="Picture 17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69" name="Picture 17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0" name="Picture 17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1" name="Picture 17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2" name="Picture 17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3" name="Picture 17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4" name="Picture 17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5" name="Picture 17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6" name="Picture 17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7" name="Picture 17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8" name="Picture 17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79" name="Picture 17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0" name="Picture 17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1" name="Picture 17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2" name="Picture 17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3" name="Picture 17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4" name="Picture 17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5" name="Picture 17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6" name="Picture 17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7" name="Picture 17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8" name="Picture 17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89" name="Picture 17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0" name="Picture 17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1" name="Picture 17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2" name="Picture 17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3" name="Picture 17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4" name="Picture 17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5" name="Picture 17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6" name="Picture 17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7" name="Picture 17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8" name="Picture 17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99" name="Picture 17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0" name="Picture 17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1" name="Picture 18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2" name="Picture 18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3" name="Picture 18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4" name="Picture 18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5" name="Picture 18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6" name="Picture 18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7" name="Picture 18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8" name="Picture 18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09" name="Picture 18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0" name="Picture 18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1" name="Picture 18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2" name="Picture 18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3" name="Picture 18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4" name="Picture 18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5" name="Picture 18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6" name="Picture 18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7" name="Picture 18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8" name="Picture 18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19" name="Picture 18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0" name="Picture 18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1" name="Picture 18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2" name="Picture 18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3" name="Picture 18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4" name="Picture 18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5" name="Picture 18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6" name="Picture 18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7" name="Picture 18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8" name="Picture 18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29" name="Picture 18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0" name="Picture 18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1" name="Picture 18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2" name="Picture 18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3" name="Picture 18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4" name="Picture 18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5" name="Picture 18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6" name="Picture 18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7" name="Picture 18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8" name="Picture 18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39" name="Picture 18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0" name="Picture 18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1" name="Picture 18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42" name="Picture 18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39" name="Group 1238"/>
            <p:cNvGrpSpPr>
              <a:grpSpLocks noChangeAspect="1"/>
            </p:cNvGrpSpPr>
            <p:nvPr/>
          </p:nvGrpSpPr>
          <p:grpSpPr>
            <a:xfrm>
              <a:off x="10684193" y="4412402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1643" name="Picture 16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4" name="Picture 16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5" name="Picture 16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6" name="Picture 16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7" name="Picture 16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8" name="Picture 16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9" name="Picture 16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0" name="Picture 16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1" name="Picture 16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2" name="Picture 16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3" name="Picture 16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4" name="Picture 16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5" name="Picture 16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6" name="Picture 16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7" name="Picture 16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8" name="Picture 16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59" name="Picture 16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0" name="Picture 16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1" name="Picture 16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2" name="Picture 16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3" name="Picture 16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4" name="Picture 16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5" name="Picture 16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6" name="Picture 16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7" name="Picture 16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8" name="Picture 16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69" name="Picture 16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0" name="Picture 16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1" name="Picture 16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2" name="Picture 16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3" name="Picture 16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4" name="Picture 16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5" name="Picture 16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6" name="Picture 16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7" name="Picture 16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8" name="Picture 16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79" name="Picture 16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0" name="Picture 16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1" name="Picture 16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2" name="Picture 16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3" name="Picture 16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4" name="Picture 16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5" name="Picture 16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6" name="Picture 16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7" name="Picture 16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8" name="Picture 16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89" name="Picture 16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0" name="Picture 16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1" name="Picture 16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2" name="Picture 16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3" name="Picture 16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4" name="Picture 16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5" name="Picture 16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6" name="Picture 16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7" name="Picture 16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8" name="Picture 16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99" name="Picture 16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0" name="Picture 16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1" name="Picture 17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2" name="Picture 17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3" name="Picture 17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4" name="Picture 17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5" name="Picture 17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6" name="Picture 17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7" name="Picture 17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8" name="Picture 17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09" name="Picture 17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0" name="Picture 17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1" name="Picture 17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2" name="Picture 17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3" name="Picture 17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4" name="Picture 17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5" name="Picture 17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6" name="Picture 17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7" name="Picture 17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8" name="Picture 17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19" name="Picture 17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0" name="Picture 17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1" name="Picture 17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2" name="Picture 17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3" name="Picture 17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4" name="Picture 17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5" name="Picture 17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6" name="Picture 17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7" name="Picture 17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8" name="Picture 17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29" name="Picture 17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0" name="Picture 17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1" name="Picture 17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2" name="Picture 17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3" name="Picture 17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4" name="Picture 17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5" name="Picture 17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6" name="Picture 17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7" name="Picture 17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8" name="Picture 17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39" name="Picture 17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0" name="Picture 17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1" name="Picture 17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742" name="Picture 17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40" name="Group 1239"/>
            <p:cNvGrpSpPr>
              <a:grpSpLocks noChangeAspect="1"/>
            </p:cNvGrpSpPr>
            <p:nvPr/>
          </p:nvGrpSpPr>
          <p:grpSpPr>
            <a:xfrm>
              <a:off x="9688606" y="5369097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1543" name="Picture 15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4" name="Picture 15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5" name="Picture 15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6" name="Picture 15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7" name="Picture 15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8" name="Picture 15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9" name="Picture 15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0" name="Picture 15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1" name="Picture 15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2" name="Picture 15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3" name="Picture 15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4" name="Picture 15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5" name="Picture 15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6" name="Picture 15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7" name="Picture 15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8" name="Picture 15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59" name="Picture 15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0" name="Picture 15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1" name="Picture 15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2" name="Picture 15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3" name="Picture 15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4" name="Picture 15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5" name="Picture 15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6" name="Picture 15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7" name="Picture 15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8" name="Picture 15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69" name="Picture 15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0" name="Picture 15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1" name="Picture 15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2" name="Picture 15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3" name="Picture 15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4" name="Picture 15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5" name="Picture 15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6" name="Picture 15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7" name="Picture 15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8" name="Picture 15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79" name="Picture 15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0" name="Picture 15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1" name="Picture 15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2" name="Picture 15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3" name="Picture 15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4" name="Picture 15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5" name="Picture 15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6" name="Picture 15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7" name="Picture 15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8" name="Picture 15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89" name="Picture 15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0" name="Picture 15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1" name="Picture 15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2" name="Picture 15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3" name="Picture 15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4" name="Picture 15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5" name="Picture 15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6" name="Picture 15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7" name="Picture 15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8" name="Picture 15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99" name="Picture 15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0" name="Picture 15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1" name="Picture 16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2" name="Picture 16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3" name="Picture 16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4" name="Picture 16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5" name="Picture 16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6" name="Picture 16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7" name="Picture 16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8" name="Picture 16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09" name="Picture 16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0" name="Picture 16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1" name="Picture 16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2" name="Picture 16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3" name="Picture 16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4" name="Picture 16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5" name="Picture 16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6" name="Picture 16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7" name="Picture 16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8" name="Picture 16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19" name="Picture 16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0" name="Picture 16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1" name="Picture 16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2" name="Picture 16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3" name="Picture 16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4" name="Picture 16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5" name="Picture 16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6" name="Picture 16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7" name="Picture 16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8" name="Picture 16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29" name="Picture 16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0" name="Picture 16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1" name="Picture 16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2" name="Picture 16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3" name="Picture 16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4" name="Picture 16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5" name="Picture 16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6" name="Picture 16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7" name="Picture 16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8" name="Picture 16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39" name="Picture 16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0" name="Picture 16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1" name="Picture 16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642" name="Picture 16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41" name="Group 1240"/>
            <p:cNvGrpSpPr>
              <a:grpSpLocks noChangeAspect="1"/>
            </p:cNvGrpSpPr>
            <p:nvPr/>
          </p:nvGrpSpPr>
          <p:grpSpPr>
            <a:xfrm>
              <a:off x="9688606" y="4412403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1443" name="Picture 14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4" name="Picture 14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5" name="Picture 14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6" name="Picture 14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7" name="Picture 14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8" name="Picture 14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9" name="Picture 14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0" name="Picture 14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1" name="Picture 14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2" name="Picture 14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3" name="Picture 14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4" name="Picture 14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5" name="Picture 14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6" name="Picture 14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7" name="Picture 14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8" name="Picture 14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59" name="Picture 14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0" name="Picture 14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1" name="Picture 14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2" name="Picture 14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3" name="Picture 14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4" name="Picture 14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5" name="Picture 14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6" name="Picture 14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7" name="Picture 14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8" name="Picture 14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69" name="Picture 14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0" name="Picture 14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1" name="Picture 14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2" name="Picture 14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3" name="Picture 14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4" name="Picture 14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5" name="Picture 14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6" name="Picture 14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7" name="Picture 14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8" name="Picture 14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79" name="Picture 14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0" name="Picture 14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1" name="Picture 14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2" name="Picture 14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3" name="Picture 14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4" name="Picture 14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5" name="Picture 14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6" name="Picture 14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7" name="Picture 14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8" name="Picture 14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89" name="Picture 14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0" name="Picture 14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1" name="Picture 14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2" name="Picture 14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3" name="Picture 14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4" name="Picture 14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5" name="Picture 14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6" name="Picture 14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7" name="Picture 14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8" name="Picture 14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99" name="Picture 14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0" name="Picture 14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1" name="Picture 15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2" name="Picture 15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3" name="Picture 15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4" name="Picture 15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5" name="Picture 15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6" name="Picture 15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7" name="Picture 15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8" name="Picture 15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09" name="Picture 15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0" name="Picture 15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1" name="Picture 15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2" name="Picture 15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3" name="Picture 15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4" name="Picture 15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5" name="Picture 15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6" name="Picture 15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7" name="Picture 15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8" name="Picture 15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19" name="Picture 15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0" name="Picture 15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1" name="Picture 15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2" name="Picture 15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3" name="Picture 15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4" name="Picture 15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5" name="Picture 15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6" name="Picture 15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7" name="Picture 15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8" name="Picture 15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29" name="Picture 15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0" name="Picture 15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1" name="Picture 15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2" name="Picture 15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3" name="Picture 15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4" name="Picture 15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5" name="Picture 15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6" name="Picture 15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7" name="Picture 15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8" name="Picture 15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39" name="Picture 15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0" name="Picture 15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1" name="Picture 15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542" name="Picture 15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42" name="Group 1241"/>
            <p:cNvGrpSpPr>
              <a:grpSpLocks noChangeAspect="1"/>
            </p:cNvGrpSpPr>
            <p:nvPr/>
          </p:nvGrpSpPr>
          <p:grpSpPr>
            <a:xfrm>
              <a:off x="7601514" y="4429930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1343" name="Picture 13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44" name="Picture 13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45" name="Picture 13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46" name="Picture 13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47" name="Picture 13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48" name="Picture 13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49" name="Picture 13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0" name="Picture 13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1" name="Picture 13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2" name="Picture 13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3" name="Picture 13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4" name="Picture 13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5" name="Picture 13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6" name="Picture 13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7" name="Picture 13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8" name="Picture 13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59" name="Picture 13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0" name="Picture 13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1" name="Picture 13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2" name="Picture 13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3" name="Picture 13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4" name="Picture 13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5" name="Picture 13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6" name="Picture 13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7" name="Picture 13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8" name="Picture 13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69" name="Picture 13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0" name="Picture 13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1" name="Picture 13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2" name="Picture 13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3" name="Picture 13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4" name="Picture 13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5" name="Picture 13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6" name="Picture 13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7" name="Picture 13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8" name="Picture 13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79" name="Picture 13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0" name="Picture 13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1" name="Picture 13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2" name="Picture 13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3" name="Picture 13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4" name="Picture 13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5" name="Picture 13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6" name="Picture 13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7" name="Picture 13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8" name="Picture 13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89" name="Picture 13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0" name="Picture 13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1" name="Picture 13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2" name="Picture 13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3" name="Picture 13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4" name="Picture 13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5" name="Picture 13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6" name="Picture 13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7" name="Picture 13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8" name="Picture 13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99" name="Picture 13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0" name="Picture 13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1" name="Picture 14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2" name="Picture 14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3" name="Picture 14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4" name="Picture 14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5" name="Picture 14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6" name="Picture 14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7" name="Picture 14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8" name="Picture 14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09" name="Picture 14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0" name="Picture 14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1" name="Picture 14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2" name="Picture 14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3" name="Picture 14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4" name="Picture 14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5" name="Picture 14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6" name="Picture 14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7" name="Picture 14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8" name="Picture 14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19" name="Picture 14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0" name="Picture 14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1" name="Picture 14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2" name="Picture 14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3" name="Picture 14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4" name="Picture 14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5" name="Picture 14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6" name="Picture 14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7" name="Picture 14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8" name="Picture 14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29" name="Picture 14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0" name="Picture 14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1" name="Picture 14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2" name="Picture 14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3" name="Picture 14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4" name="Picture 14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5" name="Picture 14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6" name="Picture 14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7" name="Picture 14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8" name="Picture 14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39" name="Picture 14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0" name="Picture 14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1" name="Picture 14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442" name="Picture 14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1243" name="Picture 12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44" name="Picture 12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45" name="Picture 12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46" name="Picture 12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47" name="Picture 12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48" name="Picture 12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49" name="Picture 12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0" name="Picture 12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1" name="Picture 12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2" name="Picture 12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3" name="Picture 12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4" name="Picture 12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5" name="Picture 12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6" name="Picture 12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7" name="Picture 12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8" name="Picture 12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59" name="Picture 12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0" name="Picture 12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1" name="Picture 12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2" name="Picture 12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3" name="Picture 12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4" name="Picture 12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5" name="Picture 12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6" name="Picture 12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7" name="Picture 12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8" name="Picture 12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69" name="Picture 12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0" name="Picture 12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1" name="Picture 12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2" name="Picture 12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3" name="Picture 12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4" name="Picture 12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5" name="Picture 12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6" name="Picture 12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7" name="Picture 12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8" name="Picture 12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79" name="Picture 12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0" name="Picture 12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1" name="Picture 12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2" name="Picture 12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3" name="Picture 12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4" name="Picture 12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5" name="Picture 12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6" name="Picture 12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7" name="Picture 12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8" name="Picture 12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89" name="Picture 12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0" name="Picture 12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1" name="Picture 12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2" name="Picture 12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3" name="Picture 12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4" name="Picture 12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5" name="Picture 12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6" name="Picture 12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7" name="Picture 12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8" name="Picture 12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299" name="Picture 12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0" name="Picture 12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1" name="Picture 13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2" name="Picture 13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3" name="Picture 13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4" name="Picture 13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5" name="Picture 13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6" name="Picture 13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7" name="Picture 13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8" name="Picture 13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09" name="Picture 13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0" name="Picture 13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1" name="Picture 13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2" name="Picture 13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12028" y="1266039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3" name="Picture 13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345" y="1266039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4" name="Picture 13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45467" y="1261194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5" name="Picture 13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51152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6" name="Picture 13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8660" y="1266039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7" name="Picture 13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33200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8" name="Picture 13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2517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19" name="Picture 13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6639" y="1251095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0" name="Picture 13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72324" y="124584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1" name="Picture 13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9832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2" name="Picture 13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8660" y="1577127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3" name="Picture 13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4" name="Picture 13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5" name="Picture 13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6" name="Picture 13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7" name="Picture 13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8" name="Picture 13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29" name="Picture 13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0" name="Picture 13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1" name="Picture 13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2" name="Picture 13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3" name="Picture 13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4" name="Picture 13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5" name="Picture 13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6" name="Picture 13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7" name="Picture 13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8" name="Picture 13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39" name="Picture 13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40" name="Picture 13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41" name="Picture 13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1342" name="Picture 13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4121986"/>
              <a:ext cx="430137" cy="199984"/>
            </a:xfrm>
            <a:prstGeom prst="rect">
              <a:avLst/>
            </a:prstGeom>
            <a:grpFill/>
            <a:extLst/>
          </p:spPr>
        </p:pic>
      </p:grpSp>
      <p:grpSp>
        <p:nvGrpSpPr>
          <p:cNvPr id="3253" name="Group 3252"/>
          <p:cNvGrpSpPr/>
          <p:nvPr/>
        </p:nvGrpSpPr>
        <p:grpSpPr>
          <a:xfrm>
            <a:off x="7288040" y="226337"/>
            <a:ext cx="4816874" cy="6427960"/>
            <a:chOff x="7288040" y="226337"/>
            <a:chExt cx="4816874" cy="6427960"/>
          </a:xfrm>
          <a:solidFill>
            <a:schemeClr val="bg1"/>
          </a:solidFill>
        </p:grpSpPr>
        <p:sp>
          <p:nvSpPr>
            <p:cNvPr id="3254" name="Rectangle 3253"/>
            <p:cNvSpPr/>
            <p:nvPr/>
          </p:nvSpPr>
          <p:spPr>
            <a:xfrm>
              <a:off x="7288040" y="226337"/>
              <a:ext cx="4707802" cy="6427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5" name="TextBox 3254"/>
            <p:cNvSpPr txBox="1"/>
            <p:nvPr/>
          </p:nvSpPr>
          <p:spPr>
            <a:xfrm>
              <a:off x="7528660" y="346366"/>
              <a:ext cx="457625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111 Black Men 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 1000 Black Men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Admitted to Prison 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(United Northwest Neighborhood)</a:t>
              </a:r>
            </a:p>
          </p:txBody>
        </p:sp>
        <p:grpSp>
          <p:nvGrpSpPr>
            <p:cNvPr id="3256" name="Group 3255"/>
            <p:cNvGrpSpPr>
              <a:grpSpLocks noChangeAspect="1"/>
            </p:cNvGrpSpPr>
            <p:nvPr/>
          </p:nvGrpSpPr>
          <p:grpSpPr>
            <a:xfrm>
              <a:off x="7601514" y="5362816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4164" name="Picture 41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5" name="Picture 41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6" name="Picture 41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7" name="Picture 41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8" name="Picture 41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9" name="Picture 41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0" name="Picture 41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1" name="Picture 41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2" name="Picture 41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3" name="Picture 41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4" name="Picture 41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5" name="Picture 41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6" name="Picture 41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7" name="Picture 41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8" name="Picture 41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79" name="Picture 41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0" name="Picture 41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1" name="Picture 41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2" name="Picture 41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3" name="Picture 41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4" name="Picture 41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5" name="Picture 41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6" name="Picture 41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7" name="Picture 41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8" name="Picture 41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89" name="Picture 41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0" name="Picture 41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1" name="Picture 41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2" name="Picture 41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3" name="Picture 41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4" name="Picture 41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5" name="Picture 41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6" name="Picture 41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7" name="Picture 41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8" name="Picture 41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99" name="Picture 41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0" name="Picture 41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1" name="Picture 42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2" name="Picture 42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3" name="Picture 42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4" name="Picture 42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5" name="Picture 42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6" name="Picture 42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7" name="Picture 42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8" name="Picture 42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09" name="Picture 42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0" name="Picture 42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1" name="Picture 42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2" name="Picture 42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3" name="Picture 42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4" name="Picture 42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5" name="Picture 42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6" name="Picture 42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7" name="Picture 42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8" name="Picture 42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19" name="Picture 42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0" name="Picture 42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1" name="Picture 42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2" name="Picture 42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3" name="Picture 42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4" name="Picture 42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5" name="Picture 42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6" name="Picture 42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7" name="Picture 42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8" name="Picture 42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29" name="Picture 42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0" name="Picture 42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1" name="Picture 42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2" name="Picture 42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3" name="Picture 42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4" name="Picture 42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5" name="Picture 42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6" name="Picture 42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7" name="Picture 42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8" name="Picture 42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39" name="Picture 42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0" name="Picture 42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1" name="Picture 42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2" name="Picture 42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3" name="Picture 42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4" name="Picture 42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5" name="Picture 42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6" name="Picture 42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7" name="Picture 42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8" name="Picture 42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49" name="Picture 42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0" name="Picture 42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1" name="Picture 42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2" name="Picture 42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3" name="Picture 42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4" name="Picture 42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5" name="Picture 42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6" name="Picture 42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7" name="Picture 42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8" name="Picture 42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59" name="Picture 42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60" name="Picture 42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61" name="Picture 42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62" name="Picture 42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63" name="Picture 42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257" name="Group 3256"/>
            <p:cNvGrpSpPr>
              <a:grpSpLocks noChangeAspect="1"/>
            </p:cNvGrpSpPr>
            <p:nvPr/>
          </p:nvGrpSpPr>
          <p:grpSpPr>
            <a:xfrm>
              <a:off x="8646026" y="5370839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4064" name="Picture 40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5" name="Picture 40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6" name="Picture 40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7" name="Picture 40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8" name="Picture 40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9" name="Picture 40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0" name="Picture 40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1" name="Picture 40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2" name="Picture 40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3" name="Picture 40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4" name="Picture 40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5" name="Picture 40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6" name="Picture 40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7" name="Picture 40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8" name="Picture 40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79" name="Picture 40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0" name="Picture 40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1" name="Picture 40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2" name="Picture 40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3" name="Picture 40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4" name="Picture 40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5" name="Picture 40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6" name="Picture 40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7" name="Picture 40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8" name="Picture 40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89" name="Picture 40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0" name="Picture 40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1" name="Picture 40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2" name="Picture 40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3" name="Picture 40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4" name="Picture 40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5" name="Picture 40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6" name="Picture 40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7" name="Picture 40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8" name="Picture 40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99" name="Picture 40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0" name="Picture 40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1" name="Picture 41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2" name="Picture 41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3" name="Picture 41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4" name="Picture 41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5" name="Picture 41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6" name="Picture 41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7" name="Picture 41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8" name="Picture 41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09" name="Picture 41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0" name="Picture 41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1" name="Picture 41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2" name="Picture 41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3" name="Picture 41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4" name="Picture 41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5" name="Picture 41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6" name="Picture 41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7" name="Picture 41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8" name="Picture 41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19" name="Picture 41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0" name="Picture 41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1" name="Picture 41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2" name="Picture 41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3" name="Picture 41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4" name="Picture 41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5" name="Picture 41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6" name="Picture 41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7" name="Picture 41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8" name="Picture 41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29" name="Picture 41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0" name="Picture 41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1" name="Picture 41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2" name="Picture 41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3" name="Picture 41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4" name="Picture 41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5" name="Picture 41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6" name="Picture 41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7" name="Picture 41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8" name="Picture 41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39" name="Picture 41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0" name="Picture 41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1" name="Picture 41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2" name="Picture 41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3" name="Picture 41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4" name="Picture 41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5" name="Picture 41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6" name="Picture 41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7" name="Picture 41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8" name="Picture 41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49" name="Picture 41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0" name="Picture 41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1" name="Picture 41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2" name="Picture 41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3" name="Picture 41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4" name="Picture 41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5" name="Picture 41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6" name="Picture 41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7" name="Picture 41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8" name="Picture 41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59" name="Picture 41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0" name="Picture 41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1" name="Picture 41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2" name="Picture 41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163" name="Picture 41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3258" name="Picture 32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59" name="Picture 32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0" name="Picture 32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1" name="Picture 32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2" name="Picture 32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3" name="Picture 32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4" name="Picture 32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5" name="Picture 32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6" name="Picture 32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7" name="Picture 32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354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8" name="Picture 32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69" name="Picture 32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0" name="Picture 32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1" name="Picture 32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2" name="Picture 32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3" name="Picture 32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4" name="Picture 32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5" name="Picture 32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6" name="Picture 32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7" name="Picture 32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3635708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8" name="Picture 32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79" name="Picture 32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0" name="Picture 32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1" name="Picture 32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2" name="Picture 32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3" name="Picture 32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4" name="Picture 32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5" name="Picture 32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6" name="Picture 32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7" name="Picture 32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372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8" name="Picture 32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89" name="Picture 32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0" name="Picture 32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1" name="Picture 32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2" name="Picture 32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3" name="Picture 32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4" name="Picture 32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5" name="Picture 32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6" name="Picture 32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7" name="Picture 32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3815707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8" name="Picture 32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299" name="Picture 32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0" name="Picture 32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1" name="Picture 33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2" name="Picture 33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3" name="Picture 33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4" name="Picture 33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5" name="Picture 33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6" name="Picture 33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7" name="Picture 33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3905706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8" name="Picture 33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09" name="Picture 33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0" name="Picture 33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1" name="Picture 33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2" name="Picture 33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3" name="Picture 33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4" name="Picture 33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5" name="Picture 33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6" name="Picture 33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7" name="Picture 33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399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8" name="Picture 33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19" name="Picture 33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0" name="Picture 33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1" name="Picture 33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2" name="Picture 33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3" name="Picture 33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4" name="Picture 33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5" name="Picture 33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6" name="Picture 33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7" name="Picture 33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4085705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8" name="Picture 33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29" name="Picture 33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0" name="Picture 33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1" name="Picture 33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2" name="Picture 33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3" name="Picture 33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4" name="Picture 33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5" name="Picture 33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6" name="Picture 33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7" name="Picture 33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4175704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8" name="Picture 33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8972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39" name="Picture 33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6244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0" name="Picture 33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4023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1" name="Picture 33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1295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2" name="Picture 33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8567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3" name="Picture 33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839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4" name="Picture 33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3111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5" name="Picture 33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890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6" name="Picture 33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8162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7" name="Picture 33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5434" y="4265703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8" name="Picture 33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779577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49" name="Picture 33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63334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0" name="Picture 33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50606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1" name="Picture 33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037878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2" name="Picture 33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125150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3" name="Picture 33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212422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4" name="Picture 33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00201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5" name="Picture 33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387473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6" name="Picture 33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1474745" y="3455709"/>
              <a:ext cx="123159" cy="57261"/>
            </a:xfrm>
            <a:prstGeom prst="rect">
              <a:avLst/>
            </a:prstGeom>
            <a:grpFill/>
            <a:extLst/>
          </p:spPr>
        </p:pic>
        <p:pic>
          <p:nvPicPr>
            <p:cNvPr id="3357" name="Picture 33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684193" y="3545997"/>
              <a:ext cx="123159" cy="57261"/>
            </a:xfrm>
            <a:prstGeom prst="rect">
              <a:avLst/>
            </a:prstGeom>
            <a:grpFill/>
            <a:extLst/>
          </p:spPr>
        </p:pic>
        <p:grpSp>
          <p:nvGrpSpPr>
            <p:cNvPr id="3358" name="Group 3357"/>
            <p:cNvGrpSpPr>
              <a:grpSpLocks noChangeAspect="1"/>
            </p:cNvGrpSpPr>
            <p:nvPr/>
          </p:nvGrpSpPr>
          <p:grpSpPr>
            <a:xfrm>
              <a:off x="8650299" y="4427516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3964" name="Picture 39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5" name="Picture 39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6" name="Picture 39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7" name="Picture 39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8" name="Picture 39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9" name="Picture 39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0" name="Picture 39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1" name="Picture 39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2" name="Picture 39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3" name="Picture 39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4" name="Picture 39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5" name="Picture 39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6" name="Picture 39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7" name="Picture 39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8" name="Picture 39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79" name="Picture 39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0" name="Picture 39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1" name="Picture 39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2" name="Picture 39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3" name="Picture 39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4" name="Picture 39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5" name="Picture 39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6" name="Picture 39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7" name="Picture 39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8" name="Picture 39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89" name="Picture 39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0" name="Picture 39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1" name="Picture 39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2" name="Picture 39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3" name="Picture 39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4" name="Picture 39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5" name="Picture 39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6" name="Picture 39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7" name="Picture 39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8" name="Picture 39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99" name="Picture 39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0" name="Picture 39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1" name="Picture 40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2" name="Picture 40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3" name="Picture 40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4" name="Picture 40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5" name="Picture 40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6" name="Picture 40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7" name="Picture 40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8" name="Picture 40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09" name="Picture 40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0" name="Picture 40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1" name="Picture 40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2" name="Picture 40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3" name="Picture 40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4" name="Picture 40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5" name="Picture 40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6" name="Picture 40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7" name="Picture 40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8" name="Picture 40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19" name="Picture 40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0" name="Picture 40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1" name="Picture 40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2" name="Picture 40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3" name="Picture 40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4" name="Picture 40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5" name="Picture 40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6" name="Picture 40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7" name="Picture 40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8" name="Picture 40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29" name="Picture 40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0" name="Picture 40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1" name="Picture 40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2" name="Picture 40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3" name="Picture 40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4" name="Picture 40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5" name="Picture 40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6" name="Picture 40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7" name="Picture 40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8" name="Picture 40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39" name="Picture 40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0" name="Picture 40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1" name="Picture 40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2" name="Picture 40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3" name="Picture 40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4" name="Picture 40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5" name="Picture 40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6" name="Picture 40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7" name="Picture 40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8" name="Picture 40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49" name="Picture 40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0" name="Picture 40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1" name="Picture 40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2" name="Picture 40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3" name="Picture 40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4" name="Picture 40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5" name="Picture 40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6" name="Picture 40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7" name="Picture 40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8" name="Picture 40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59" name="Picture 40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0" name="Picture 40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1" name="Picture 40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2" name="Picture 40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63" name="Picture 40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359" name="Group 3358"/>
            <p:cNvGrpSpPr>
              <a:grpSpLocks noChangeAspect="1"/>
            </p:cNvGrpSpPr>
            <p:nvPr/>
          </p:nvGrpSpPr>
          <p:grpSpPr>
            <a:xfrm>
              <a:off x="10684193" y="5369097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3864" name="Picture 38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5" name="Picture 38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6" name="Picture 38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7" name="Picture 38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8" name="Picture 38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9" name="Picture 38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0" name="Picture 38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1" name="Picture 38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2" name="Picture 38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3" name="Picture 38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4" name="Picture 38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5" name="Picture 38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6" name="Picture 38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7" name="Picture 38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8" name="Picture 38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79" name="Picture 38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0" name="Picture 38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1" name="Picture 38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2" name="Picture 38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3" name="Picture 38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4" name="Picture 38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5" name="Picture 38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6" name="Picture 38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7" name="Picture 38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8" name="Picture 38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89" name="Picture 38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0" name="Picture 38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1" name="Picture 38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2" name="Picture 38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3" name="Picture 38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4" name="Picture 38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5" name="Picture 38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6" name="Picture 38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7" name="Picture 38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8" name="Picture 38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99" name="Picture 38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0" name="Picture 38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1" name="Picture 39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2" name="Picture 39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3" name="Picture 39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4" name="Picture 39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5" name="Picture 39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6" name="Picture 39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7" name="Picture 39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8" name="Picture 39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09" name="Picture 39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0" name="Picture 39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1" name="Picture 39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2" name="Picture 39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3" name="Picture 39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4" name="Picture 39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5" name="Picture 39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6" name="Picture 39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7" name="Picture 39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8" name="Picture 39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19" name="Picture 39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0" name="Picture 39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1" name="Picture 39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2" name="Picture 39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3" name="Picture 39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4" name="Picture 39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5" name="Picture 39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6" name="Picture 39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7" name="Picture 39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8" name="Picture 39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29" name="Picture 39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0" name="Picture 39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1" name="Picture 39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2" name="Picture 39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3" name="Picture 39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4" name="Picture 39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5" name="Picture 39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6" name="Picture 39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7" name="Picture 39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8" name="Picture 39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39" name="Picture 39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0" name="Picture 39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1" name="Picture 39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2" name="Picture 39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3" name="Picture 39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4" name="Picture 39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5" name="Picture 39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6" name="Picture 39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7" name="Picture 39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8" name="Picture 39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49" name="Picture 39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0" name="Picture 39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1" name="Picture 39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2" name="Picture 39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3" name="Picture 39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4" name="Picture 39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5" name="Picture 39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6" name="Picture 39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7" name="Picture 39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8" name="Picture 39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59" name="Picture 39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0" name="Picture 39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1" name="Picture 39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2" name="Picture 39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963" name="Picture 39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360" name="Group 3359"/>
            <p:cNvGrpSpPr>
              <a:grpSpLocks noChangeAspect="1"/>
            </p:cNvGrpSpPr>
            <p:nvPr/>
          </p:nvGrpSpPr>
          <p:grpSpPr>
            <a:xfrm>
              <a:off x="10684193" y="4412402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3764" name="Picture 37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5" name="Picture 37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6" name="Picture 37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7" name="Picture 37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8" name="Picture 37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9" name="Picture 37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0" name="Picture 37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1" name="Picture 37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2" name="Picture 37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3" name="Picture 37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4" name="Picture 37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5" name="Picture 37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6" name="Picture 37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7" name="Picture 37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8" name="Picture 37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79" name="Picture 37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0" name="Picture 37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1" name="Picture 37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2" name="Picture 37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3" name="Picture 37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4" name="Picture 37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5" name="Picture 37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6" name="Picture 37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7" name="Picture 37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8" name="Picture 37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89" name="Picture 37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0" name="Picture 37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1" name="Picture 37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2" name="Picture 37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3" name="Picture 37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4" name="Picture 37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5" name="Picture 37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6" name="Picture 37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7" name="Picture 37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8" name="Picture 37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99" name="Picture 37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0" name="Picture 37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1" name="Picture 38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2" name="Picture 38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3" name="Picture 38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4" name="Picture 38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5" name="Picture 38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6" name="Picture 38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7" name="Picture 38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8" name="Picture 38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09" name="Picture 38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0" name="Picture 38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1" name="Picture 38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2" name="Picture 38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3" name="Picture 38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4" name="Picture 38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5" name="Picture 38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6" name="Picture 38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7" name="Picture 38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8" name="Picture 38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19" name="Picture 38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0" name="Picture 38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1" name="Picture 38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2" name="Picture 38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3" name="Picture 38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4" name="Picture 38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5" name="Picture 38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6" name="Picture 38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7" name="Picture 38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8" name="Picture 38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29" name="Picture 38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0" name="Picture 38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1" name="Picture 38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2" name="Picture 38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3" name="Picture 38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4" name="Picture 38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5" name="Picture 38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6" name="Picture 38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7" name="Picture 38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8" name="Picture 38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39" name="Picture 38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0" name="Picture 38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1" name="Picture 38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2" name="Picture 38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3" name="Picture 38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4" name="Picture 38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5" name="Picture 38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6" name="Picture 38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7" name="Picture 38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8" name="Picture 38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49" name="Picture 38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0" name="Picture 38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1" name="Picture 38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2" name="Picture 38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3" name="Picture 38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4" name="Picture 38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5" name="Picture 38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6" name="Picture 38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7" name="Picture 38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8" name="Picture 38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59" name="Picture 38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0" name="Picture 38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1" name="Picture 38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2" name="Picture 38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63" name="Picture 38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361" name="Group 3360"/>
            <p:cNvGrpSpPr>
              <a:grpSpLocks noChangeAspect="1"/>
            </p:cNvGrpSpPr>
            <p:nvPr/>
          </p:nvGrpSpPr>
          <p:grpSpPr>
            <a:xfrm>
              <a:off x="9688606" y="5369097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3664" name="Picture 36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5" name="Picture 36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6" name="Picture 36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7" name="Picture 36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8" name="Picture 36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9" name="Picture 36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0" name="Picture 36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1" name="Picture 36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2" name="Picture 36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3" name="Picture 36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4" name="Picture 36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5" name="Picture 36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6" name="Picture 36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7" name="Picture 36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8" name="Picture 36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79" name="Picture 36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0" name="Picture 36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1" name="Picture 36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2" name="Picture 36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3" name="Picture 36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4" name="Picture 36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5" name="Picture 36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6" name="Picture 36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7" name="Picture 36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8" name="Picture 36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89" name="Picture 36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0" name="Picture 36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1" name="Picture 36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2" name="Picture 36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3" name="Picture 36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4" name="Picture 36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5" name="Picture 36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6" name="Picture 36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7" name="Picture 36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8" name="Picture 36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99" name="Picture 36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0" name="Picture 36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1" name="Picture 37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2" name="Picture 37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3" name="Picture 37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4" name="Picture 37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5" name="Picture 37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6" name="Picture 37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7" name="Picture 37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8" name="Picture 37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09" name="Picture 37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0" name="Picture 37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1" name="Picture 37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2" name="Picture 37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3" name="Picture 37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4" name="Picture 37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5" name="Picture 37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6" name="Picture 37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7" name="Picture 37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8" name="Picture 37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19" name="Picture 37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0" name="Picture 37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1" name="Picture 37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2" name="Picture 37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3" name="Picture 37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4" name="Picture 37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5" name="Picture 37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6" name="Picture 37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7" name="Picture 37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8" name="Picture 37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29" name="Picture 37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0" name="Picture 37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1" name="Picture 37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2" name="Picture 37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3" name="Picture 37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4" name="Picture 37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5" name="Picture 37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6" name="Picture 37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7" name="Picture 37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8" name="Picture 37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39" name="Picture 37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0" name="Picture 37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1" name="Picture 37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2" name="Picture 37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3" name="Picture 37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4" name="Picture 37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5" name="Picture 37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6" name="Picture 37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7" name="Picture 37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8" name="Picture 37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49" name="Picture 37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0" name="Picture 37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1" name="Picture 37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2" name="Picture 37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3" name="Picture 37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4" name="Picture 37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5" name="Picture 37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6" name="Picture 37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7" name="Picture 37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8" name="Picture 37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59" name="Picture 37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0" name="Picture 37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1" name="Picture 37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2" name="Picture 37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63" name="Picture 37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362" name="Group 3361"/>
            <p:cNvGrpSpPr>
              <a:grpSpLocks noChangeAspect="1"/>
            </p:cNvGrpSpPr>
            <p:nvPr/>
          </p:nvGrpSpPr>
          <p:grpSpPr>
            <a:xfrm>
              <a:off x="9688606" y="4412403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3564" name="Picture 35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5" name="Picture 35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6" name="Picture 35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7" name="Picture 35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8" name="Picture 35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9" name="Picture 35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0" name="Picture 35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1" name="Picture 35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2" name="Picture 35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3" name="Picture 35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4" name="Picture 35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5" name="Picture 35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6" name="Picture 35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7" name="Picture 35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8" name="Picture 35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79" name="Picture 35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0" name="Picture 35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1" name="Picture 35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2" name="Picture 35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3" name="Picture 35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4" name="Picture 35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5" name="Picture 35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6" name="Picture 35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7" name="Picture 35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8" name="Picture 35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89" name="Picture 35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0" name="Picture 35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1" name="Picture 35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2" name="Picture 35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3" name="Picture 35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4" name="Picture 35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5" name="Picture 35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6" name="Picture 35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7" name="Picture 35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8" name="Picture 35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99" name="Picture 35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0" name="Picture 35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1" name="Picture 36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2" name="Picture 36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3" name="Picture 36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4" name="Picture 36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5" name="Picture 36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6" name="Picture 36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7" name="Picture 36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8" name="Picture 36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09" name="Picture 36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0" name="Picture 36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1" name="Picture 36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2" name="Picture 36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3" name="Picture 36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4" name="Picture 36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5" name="Picture 36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6" name="Picture 36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7" name="Picture 36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8" name="Picture 36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19" name="Picture 36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0" name="Picture 36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1" name="Picture 36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2" name="Picture 36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3" name="Picture 36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4" name="Picture 36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5" name="Picture 36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6" name="Picture 36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7" name="Picture 36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8" name="Picture 36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29" name="Picture 36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0" name="Picture 36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1" name="Picture 36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2" name="Picture 36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3" name="Picture 36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4" name="Picture 36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5" name="Picture 36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6" name="Picture 36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7" name="Picture 36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8" name="Picture 36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39" name="Picture 36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0" name="Picture 36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1" name="Picture 36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2" name="Picture 36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3" name="Picture 36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4" name="Picture 36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5" name="Picture 36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6" name="Picture 36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7" name="Picture 36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8" name="Picture 36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49" name="Picture 36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0" name="Picture 36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1" name="Picture 36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2" name="Picture 36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3" name="Picture 36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4" name="Picture 36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5" name="Picture 36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6" name="Picture 36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7" name="Picture 36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8" name="Picture 36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59" name="Picture 36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0" name="Picture 36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1" name="Picture 36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2" name="Picture 36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63" name="Picture 36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363" name="Group 3362"/>
            <p:cNvGrpSpPr>
              <a:grpSpLocks noChangeAspect="1"/>
            </p:cNvGrpSpPr>
            <p:nvPr/>
          </p:nvGrpSpPr>
          <p:grpSpPr>
            <a:xfrm>
              <a:off x="7601514" y="4429930"/>
              <a:ext cx="914400" cy="867255"/>
              <a:chOff x="761421" y="2030143"/>
              <a:chExt cx="3193567" cy="3028909"/>
            </a:xfrm>
            <a:grpFill/>
          </p:grpSpPr>
          <p:pic>
            <p:nvPicPr>
              <p:cNvPr id="3464" name="Picture 34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65" name="Picture 34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66" name="Picture 34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67" name="Picture 34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68" name="Picture 34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69" name="Picture 34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0" name="Picture 34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1" name="Picture 34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2" name="Picture 34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3" name="Picture 34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3444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4" name="Picture 34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5" name="Picture 34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6" name="Picture 34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7" name="Picture 34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8" name="Picture 34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79" name="Picture 34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0" name="Picture 34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1" name="Picture 34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2" name="Picture 34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3" name="Picture 34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6587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4" name="Picture 34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5" name="Picture 34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6" name="Picture 34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7" name="Picture 34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8" name="Picture 34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89" name="Picture 34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0" name="Picture 34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1" name="Picture 34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2" name="Picture 34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3" name="Picture 34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29731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4" name="Picture 34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5" name="Picture 34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6" name="Picture 34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7" name="Picture 34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8" name="Picture 34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99" name="Picture 34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0" name="Picture 34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1" name="Picture 35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2" name="Picture 35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3" name="Picture 35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2874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4" name="Picture 35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5" name="Picture 35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6" name="Picture 35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7" name="Picture 35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8" name="Picture 35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09" name="Picture 35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0" name="Picture 35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1" name="Picture 35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2" name="Picture 35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3" name="Picture 35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6017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4" name="Picture 35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5" name="Picture 35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6" name="Picture 35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7" name="Picture 35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8" name="Picture 35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19" name="Picture 35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0" name="Picture 35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1" name="Picture 35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2" name="Picture 35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3" name="Picture 35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391609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4" name="Picture 35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5" name="Picture 35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6" name="Picture 35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7" name="Picture 35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8" name="Picture 35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29" name="Picture 35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0" name="Picture 35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1" name="Picture 35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2" name="Picture 35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3" name="Picture 35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23041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4" name="Picture 35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5" name="Picture 35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6" name="Picture 35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7" name="Picture 35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8" name="Picture 35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39" name="Picture 35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0" name="Picture 35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1" name="Picture 35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2" name="Picture 35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3" name="Picture 35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5447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4" name="Picture 35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81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5" name="Picture 35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291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6" name="Picture 35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94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7" name="Picture 35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42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8" name="Picture 35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90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49" name="Picture 35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38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0" name="Picture 35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868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1" name="Picture 35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52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2" name="Picture 35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200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3" name="Picture 35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4851" y="4859068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4" name="Picture 35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4553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5" name="Picture 35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3870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6" name="Picture 35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6918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7" name="Picture 35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9966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8" name="Picture 35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3014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59" name="Picture 35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60627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0" name="Picture 35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29128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1" name="Picture 35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2176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2" name="Picture 35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522445" y="2030143"/>
                <a:ext cx="430137" cy="1999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563" name="Picture 35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1421" y="2345477"/>
                <a:ext cx="430137" cy="199984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3364" name="Picture 33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65" name="Picture 33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66" name="Picture 33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67" name="Picture 33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68" name="Picture 33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69" name="Picture 33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0" name="Picture 33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1" name="Picture 33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2" name="Picture 33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15938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3" name="Picture 33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4" name="Picture 33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5" name="Picture 33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6" name="Picture 33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7" name="Picture 33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8" name="Picture 33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79" name="Picture 33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0" name="Picture 33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1" name="Picture 33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2" name="Picture 33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19081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3" name="Picture 33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4" name="Picture 33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5" name="Picture 33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6" name="Picture 33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7" name="Picture 33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8" name="Picture 33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89" name="Picture 33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0" name="Picture 33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1" name="Picture 33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2" name="Picture 33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22225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3" name="Picture 33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4" name="Picture 33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5" name="Picture 33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6" name="Picture 33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7" name="Picture 33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8" name="Picture 33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399" name="Picture 33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0" name="Picture 33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1" name="Picture 34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2" name="Picture 34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253684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3" name="Picture 34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4" name="Picture 34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5" name="Picture 34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6" name="Picture 34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7" name="Picture 34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8" name="Picture 34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09" name="Picture 34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0" name="Picture 34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1" name="Picture 34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2" name="Picture 34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285117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3" name="Picture 34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4" name="Picture 34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5" name="Picture 34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6" name="Picture 34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7" name="Picture 34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8" name="Picture 34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19" name="Picture 34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0" name="Picture 34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1" name="Picture 34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2" name="Picture 34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3165498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3" name="Picture 34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4" name="Picture 34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5" name="Picture 34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6" name="Picture 34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7" name="Picture 34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8" name="Picture 34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29" name="Picture 34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0" name="Picture 34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1" name="Picture 34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2" name="Picture 34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3479823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3" name="Picture 34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12028" y="1266039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4" name="Picture 34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345" y="1266039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5" name="Picture 34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45467" y="1261194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6" name="Picture 34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51152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7" name="Picture 34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8660" y="1266039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8" name="Picture 34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33200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39" name="Picture 34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2517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0" name="Picture 34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6639" y="1251095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1" name="Picture 34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72324" y="124584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2" name="Picture 34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9832" y="1255940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3" name="Picture 34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8660" y="1577127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4" name="Picture 34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5" name="Picture 34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6" name="Picture 34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7" name="Picture 34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8" name="Picture 34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49" name="Picture 34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0" name="Picture 34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1" name="Picture 34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2" name="Picture 34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3" name="Picture 34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3807661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4" name="Picture 34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52040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5" name="Picture 34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82520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6" name="Picture 34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1317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7" name="Picture 34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4365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8" name="Picture 34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87413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59" name="Picture 34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0461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60" name="Picture 34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35097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61" name="Picture 34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65754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62" name="Picture 34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9962341" y="4121986"/>
              <a:ext cx="430137" cy="199984"/>
            </a:xfrm>
            <a:prstGeom prst="rect">
              <a:avLst/>
            </a:prstGeom>
            <a:grpFill/>
            <a:extLst/>
          </p:spPr>
        </p:pic>
        <p:pic>
          <p:nvPicPr>
            <p:cNvPr id="3463" name="Picture 34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267141" y="4121986"/>
              <a:ext cx="430137" cy="199984"/>
            </a:xfrm>
            <a:prstGeom prst="rect">
              <a:avLst/>
            </a:prstGeom>
            <a:grpFill/>
            <a:extLst/>
          </p:spPr>
        </p:pic>
      </p:grpSp>
      <p:grpSp>
        <p:nvGrpSpPr>
          <p:cNvPr id="4264" name="Group 4263"/>
          <p:cNvGrpSpPr/>
          <p:nvPr/>
        </p:nvGrpSpPr>
        <p:grpSpPr>
          <a:xfrm>
            <a:off x="7414788" y="217283"/>
            <a:ext cx="4843604" cy="6219731"/>
            <a:chOff x="7414788" y="217283"/>
            <a:chExt cx="4843604" cy="6219731"/>
          </a:xfrm>
        </p:grpSpPr>
        <p:sp>
          <p:nvSpPr>
            <p:cNvPr id="4265" name="Rectangle 4264"/>
            <p:cNvSpPr/>
            <p:nvPr/>
          </p:nvSpPr>
          <p:spPr>
            <a:xfrm>
              <a:off x="7414788" y="217283"/>
              <a:ext cx="4843604" cy="6219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66" name="Group 4265"/>
            <p:cNvGrpSpPr/>
            <p:nvPr/>
          </p:nvGrpSpPr>
          <p:grpSpPr>
            <a:xfrm>
              <a:off x="7520401" y="346366"/>
              <a:ext cx="4584513" cy="5891728"/>
              <a:chOff x="7520401" y="346366"/>
              <a:chExt cx="4584513" cy="5891728"/>
            </a:xfrm>
          </p:grpSpPr>
          <p:sp>
            <p:nvSpPr>
              <p:cNvPr id="4267" name="TextBox 4266"/>
              <p:cNvSpPr txBox="1"/>
              <p:nvPr/>
            </p:nvSpPr>
            <p:spPr>
              <a:xfrm>
                <a:off x="7528660" y="346366"/>
                <a:ext cx="4576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216 Black Men under 35 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per 1000 </a:t>
                </a:r>
              </a:p>
              <a:p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Admitted to Prison </a:t>
                </a:r>
              </a:p>
              <a:p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(United Northwest Neighborhood)</a:t>
                </a:r>
              </a:p>
            </p:txBody>
          </p:sp>
          <p:grpSp>
            <p:nvGrpSpPr>
              <p:cNvPr id="4268" name="Group 4267"/>
              <p:cNvGrpSpPr>
                <a:grpSpLocks noChangeAspect="1"/>
              </p:cNvGrpSpPr>
              <p:nvPr/>
            </p:nvGrpSpPr>
            <p:grpSpPr>
              <a:xfrm>
                <a:off x="7601514" y="5362816"/>
                <a:ext cx="914400" cy="867255"/>
                <a:chOff x="761421" y="2030143"/>
                <a:chExt cx="3193567" cy="3028909"/>
              </a:xfrm>
            </p:grpSpPr>
            <p:pic>
              <p:nvPicPr>
                <p:cNvPr id="5175" name="Picture 517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030143"/>
                  <a:ext cx="430137" cy="199984"/>
                </a:xfrm>
                <a:prstGeom prst="rect">
                  <a:avLst/>
                </a:prstGeom>
                <a:solidFill>
                  <a:schemeClr val="bg2"/>
                </a:solidFill>
                <a:extLst/>
              </p:spPr>
            </p:pic>
            <p:pic>
              <p:nvPicPr>
                <p:cNvPr id="5176" name="Picture 517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7" name="Picture 517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8" name="Picture 517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9" name="Picture 517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0" name="Picture 517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1" name="Picture 518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2" name="Picture 518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3" name="Picture 518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4" name="Picture 518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5" name="Picture 518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6" name="Picture 518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7" name="Picture 518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8" name="Picture 518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9" name="Picture 518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0" name="Picture 518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1" name="Picture 519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2" name="Picture 519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3" name="Picture 519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4" name="Picture 519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5" name="Picture 519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6" name="Picture 519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7" name="Picture 519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8" name="Picture 519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9" name="Picture 519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0" name="Picture 519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1" name="Picture 520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2" name="Picture 520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3" name="Picture 520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4" name="Picture 520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5" name="Picture 520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6" name="Picture 520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7" name="Picture 520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8" name="Picture 520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9" name="Picture 520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0" name="Picture 520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1" name="Picture 521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2" name="Picture 521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3" name="Picture 521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4" name="Picture 521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5" name="Picture 521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6" name="Picture 521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7" name="Picture 521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8" name="Picture 521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9" name="Picture 521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0" name="Picture 521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1" name="Picture 522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2" name="Picture 522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3" name="Picture 522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4" name="Picture 522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5" name="Picture 522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6" name="Picture 522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7" name="Picture 522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8" name="Picture 522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9" name="Picture 522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0" name="Picture 522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1" name="Picture 523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2" name="Picture 523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3" name="Picture 523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4" name="Picture 523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5" name="Picture 523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6" name="Picture 523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7" name="Picture 523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8" name="Picture 523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9" name="Picture 523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0" name="Picture 523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1" name="Picture 524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2" name="Picture 524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3" name="Picture 524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4" name="Picture 524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5" name="Picture 524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6" name="Picture 524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7" name="Picture 524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8" name="Picture 524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9" name="Picture 524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0" name="Picture 524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1" name="Picture 525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2" name="Picture 525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3" name="Picture 525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4" name="Picture 525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5" name="Picture 525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6" name="Picture 525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7" name="Picture 525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8" name="Picture 525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9" name="Picture 525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0" name="Picture 525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1" name="Picture 526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2" name="Picture 526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3" name="Picture 526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4" name="Picture 526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5" name="Picture 526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94553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6" name="Picture 526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70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7" name="Picture 526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18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8" name="Picture 526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66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9" name="Picture 526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14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0" name="Picture 526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62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1" name="Picture 527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28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2" name="Picture 527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176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3" name="Picture 527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24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4" name="Picture 527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61421" y="2345477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69" name="Group 4268"/>
              <p:cNvGrpSpPr>
                <a:grpSpLocks noChangeAspect="1"/>
              </p:cNvGrpSpPr>
              <p:nvPr/>
            </p:nvGrpSpPr>
            <p:grpSpPr>
              <a:xfrm>
                <a:off x="8646026" y="5370839"/>
                <a:ext cx="914400" cy="867255"/>
                <a:chOff x="761421" y="2030143"/>
                <a:chExt cx="3193567" cy="3028909"/>
              </a:xfrm>
            </p:grpSpPr>
            <p:pic>
              <p:nvPicPr>
                <p:cNvPr id="5075" name="Picture 507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030143"/>
                  <a:ext cx="430137" cy="199984"/>
                </a:xfrm>
                <a:prstGeom prst="rect">
                  <a:avLst/>
                </a:prstGeom>
                <a:solidFill>
                  <a:schemeClr val="bg2"/>
                </a:solidFill>
                <a:extLst/>
              </p:spPr>
            </p:pic>
            <p:pic>
              <p:nvPicPr>
                <p:cNvPr id="5076" name="Picture 507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7" name="Picture 507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8" name="Picture 507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9" name="Picture 507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0" name="Picture 507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1" name="Picture 508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2" name="Picture 508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3" name="Picture 508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4" name="Picture 508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5" name="Picture 508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6" name="Picture 508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7" name="Picture 508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8" name="Picture 508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9" name="Picture 508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0" name="Picture 508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1" name="Picture 509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2" name="Picture 509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3" name="Picture 509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4" name="Picture 509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5" name="Picture 509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6" name="Picture 509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7" name="Picture 509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8" name="Picture 509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9" name="Picture 509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0" name="Picture 509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1" name="Picture 510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2" name="Picture 510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3" name="Picture 510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4" name="Picture 510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5" name="Picture 510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6" name="Picture 510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7" name="Picture 510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8" name="Picture 510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9" name="Picture 510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0" name="Picture 510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1" name="Picture 511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2" name="Picture 511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3" name="Picture 511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4" name="Picture 511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5" name="Picture 511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6" name="Picture 511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7" name="Picture 511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8" name="Picture 511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9" name="Picture 511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0" name="Picture 511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1" name="Picture 512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2" name="Picture 512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3" name="Picture 512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4" name="Picture 512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5" name="Picture 512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6" name="Picture 512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7" name="Picture 512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8" name="Picture 512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9" name="Picture 512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0" name="Picture 512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1" name="Picture 513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2" name="Picture 513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3" name="Picture 513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4" name="Picture 513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5" name="Picture 513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6" name="Picture 513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7" name="Picture 513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8" name="Picture 513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9" name="Picture 513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0" name="Picture 513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1" name="Picture 514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2" name="Picture 514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3" name="Picture 514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4" name="Picture 514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5" name="Picture 514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6" name="Picture 514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7" name="Picture 514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8" name="Picture 514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9" name="Picture 514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0" name="Picture 514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1" name="Picture 515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2" name="Picture 515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3" name="Picture 515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4" name="Picture 515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5" name="Picture 515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6" name="Picture 515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7" name="Picture 515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8" name="Picture 515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9" name="Picture 515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0" name="Picture 515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1" name="Picture 516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2" name="Picture 516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3" name="Picture 516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4" name="Picture 516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5" name="Picture 516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94553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6" name="Picture 516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70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7" name="Picture 516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18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8" name="Picture 516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66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9" name="Picture 516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14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0" name="Picture 516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62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1" name="Picture 517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28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2" name="Picture 517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176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3" name="Picture 517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24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4" name="Picture 517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61421" y="2345477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270" name="Picture 42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3455709"/>
                <a:ext cx="123159" cy="57261"/>
              </a:xfrm>
              <a:prstGeom prst="rect">
                <a:avLst/>
              </a:prstGeom>
              <a:solidFill>
                <a:schemeClr val="bg2"/>
              </a:solidFill>
              <a:extLst/>
            </p:spPr>
          </p:pic>
          <p:pic>
            <p:nvPicPr>
              <p:cNvPr id="4271" name="Picture 42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2" name="Picture 42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3" name="Picture 42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4" name="Picture 42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5" name="Picture 42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6" name="Picture 42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7" name="Picture 42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8" name="Picture 42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9" name="Picture 42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354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0" name="Picture 42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1" name="Picture 42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2" name="Picture 42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3" name="Picture 42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4" name="Picture 42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5" name="Picture 42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6" name="Picture 42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7" name="Picture 42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8" name="Picture 42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9" name="Picture 42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363570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0" name="Picture 42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1" name="Picture 42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2" name="Picture 42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3" name="Picture 42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4" name="Picture 42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5" name="Picture 42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6" name="Picture 42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7" name="Picture 42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8" name="Picture 42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9" name="Picture 42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372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0" name="Picture 42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1" name="Picture 43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2" name="Picture 43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3" name="Picture 43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4" name="Picture 43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5" name="Picture 43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6" name="Picture 43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7" name="Picture 43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8" name="Picture 43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9" name="Picture 43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381570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0" name="Picture 43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1" name="Picture 43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2" name="Picture 43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3" name="Picture 43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4" name="Picture 43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5" name="Picture 43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6" name="Picture 43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7" name="Picture 43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8" name="Picture 43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9" name="Picture 43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390570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0" name="Picture 43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1" name="Picture 43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2" name="Picture 43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3" name="Picture 43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4" name="Picture 43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5" name="Picture 43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6" name="Picture 43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7" name="Picture 43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8" name="Picture 43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9" name="Picture 43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399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0" name="Picture 43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1" name="Picture 43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2" name="Picture 43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3" name="Picture 43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4" name="Picture 43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5" name="Picture 43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6" name="Picture 43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7" name="Picture 43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8" name="Picture 43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9" name="Picture 43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085705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0" name="Picture 43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1" name="Picture 43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2" name="Picture 43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3" name="Picture 43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4" name="Picture 43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5" name="Picture 43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6" name="Picture 43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7" name="Picture 43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8" name="Picture 43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9" name="Picture 43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175704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0" name="Picture 43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1" name="Picture 43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2" name="Picture 43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3" name="Picture 43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4" name="Picture 43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5" name="Picture 43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6" name="Picture 43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7" name="Picture 43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8" name="Picture 43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9" name="Picture 43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265703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0" name="Picture 43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9577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1" name="Picture 43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3334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2" name="Picture 43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0606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3" name="Picture 43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7878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4" name="Picture 43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150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5" name="Picture 43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2422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6" name="Picture 43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201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7" name="Picture 43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473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8" name="Picture 43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4745" y="345570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9" name="Picture 43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4193" y="35459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70" name="Group 4369"/>
              <p:cNvGrpSpPr>
                <a:grpSpLocks noChangeAspect="1"/>
              </p:cNvGrpSpPr>
              <p:nvPr/>
            </p:nvGrpSpPr>
            <p:grpSpPr>
              <a:xfrm>
                <a:off x="8650299" y="4427516"/>
                <a:ext cx="914400" cy="867255"/>
                <a:chOff x="761421" y="2030143"/>
                <a:chExt cx="3193567" cy="3028909"/>
              </a:xfrm>
            </p:grpSpPr>
            <p:pic>
              <p:nvPicPr>
                <p:cNvPr id="4975" name="Picture 497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030143"/>
                  <a:ext cx="430137" cy="199984"/>
                </a:xfrm>
                <a:prstGeom prst="rect">
                  <a:avLst/>
                </a:prstGeom>
                <a:solidFill>
                  <a:schemeClr val="bg2"/>
                </a:solidFill>
                <a:extLst/>
              </p:spPr>
            </p:pic>
            <p:pic>
              <p:nvPicPr>
                <p:cNvPr id="4976" name="Picture 497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7" name="Picture 497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8" name="Picture 497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9" name="Picture 497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0" name="Picture 497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1" name="Picture 498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2" name="Picture 498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3" name="Picture 498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4" name="Picture 498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5" name="Picture 498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6" name="Picture 498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7" name="Picture 498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8" name="Picture 498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9" name="Picture 498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0" name="Picture 498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1" name="Picture 499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2" name="Picture 499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3" name="Picture 499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4" name="Picture 499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5" name="Picture 499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6" name="Picture 499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7" name="Picture 499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8" name="Picture 499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9" name="Picture 499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0" name="Picture 499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1" name="Picture 500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2" name="Picture 500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3" name="Picture 500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4" name="Picture 500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5" name="Picture 500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6" name="Picture 500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7" name="Picture 500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8" name="Picture 500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9" name="Picture 500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0" name="Picture 500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1" name="Picture 501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2" name="Picture 501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3" name="Picture 501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4" name="Picture 501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5" name="Picture 501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6" name="Picture 501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7" name="Picture 501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8" name="Picture 501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9" name="Picture 501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0" name="Picture 501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1" name="Picture 502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2" name="Picture 502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3" name="Picture 502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4" name="Picture 502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5" name="Picture 502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6" name="Picture 502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7" name="Picture 502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8" name="Picture 502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9" name="Picture 502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0" name="Picture 502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1" name="Picture 503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2" name="Picture 503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3" name="Picture 503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4" name="Picture 503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5" name="Picture 503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6" name="Picture 503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7" name="Picture 503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8" name="Picture 503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9" name="Picture 503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0" name="Picture 503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1" name="Picture 504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2" name="Picture 504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3" name="Picture 504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4" name="Picture 504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5" name="Picture 504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6" name="Picture 504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7" name="Picture 504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8" name="Picture 504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9" name="Picture 504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0" name="Picture 504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1" name="Picture 505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2" name="Picture 505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3" name="Picture 505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4" name="Picture 505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5" name="Picture 505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6" name="Picture 505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7" name="Picture 505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8" name="Picture 505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9" name="Picture 505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0" name="Picture 505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1" name="Picture 506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2" name="Picture 506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3" name="Picture 506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4" name="Picture 506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5" name="Picture 506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94553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6" name="Picture 506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70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7" name="Picture 506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18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8" name="Picture 506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66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9" name="Picture 506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14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0" name="Picture 506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62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1" name="Picture 507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28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2" name="Picture 507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176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3" name="Picture 507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24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4" name="Picture 507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61421" y="2345477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371" name="Group 4370"/>
              <p:cNvGrpSpPr>
                <a:grpSpLocks noChangeAspect="1"/>
              </p:cNvGrpSpPr>
              <p:nvPr/>
            </p:nvGrpSpPr>
            <p:grpSpPr>
              <a:xfrm>
                <a:off x="10684193" y="5369097"/>
                <a:ext cx="914400" cy="867255"/>
                <a:chOff x="761421" y="2030143"/>
                <a:chExt cx="3193567" cy="3028909"/>
              </a:xfrm>
            </p:grpSpPr>
            <p:pic>
              <p:nvPicPr>
                <p:cNvPr id="4875" name="Picture 487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030143"/>
                  <a:ext cx="430137" cy="199984"/>
                </a:xfrm>
                <a:prstGeom prst="rect">
                  <a:avLst/>
                </a:prstGeom>
                <a:solidFill>
                  <a:schemeClr val="bg2"/>
                </a:solidFill>
                <a:extLst/>
              </p:spPr>
            </p:pic>
            <p:pic>
              <p:nvPicPr>
                <p:cNvPr id="4876" name="Picture 487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7" name="Picture 487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8" name="Picture 487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9" name="Picture 487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0" name="Picture 487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1" name="Picture 488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2" name="Picture 488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3" name="Picture 488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4" name="Picture 488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5" name="Picture 488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6" name="Picture 488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7" name="Picture 488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8" name="Picture 488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9" name="Picture 488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0" name="Picture 488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1" name="Picture 489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2" name="Picture 489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3" name="Picture 489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4" name="Picture 489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5" name="Picture 489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6" name="Picture 489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7" name="Picture 489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8" name="Picture 489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9" name="Picture 489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0" name="Picture 489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1" name="Picture 490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2" name="Picture 490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3" name="Picture 490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4" name="Picture 490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5" name="Picture 490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6" name="Picture 490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7" name="Picture 490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8" name="Picture 490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9" name="Picture 490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0" name="Picture 490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1" name="Picture 491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2" name="Picture 491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3" name="Picture 491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4" name="Picture 491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5" name="Picture 491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6" name="Picture 491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7" name="Picture 491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8" name="Picture 491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9" name="Picture 491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0" name="Picture 491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1" name="Picture 492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2" name="Picture 492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3" name="Picture 492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4" name="Picture 492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5" name="Picture 492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6" name="Picture 492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7" name="Picture 492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8" name="Picture 492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9" name="Picture 492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0" name="Picture 492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1" name="Picture 493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2" name="Picture 493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3" name="Picture 493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4" name="Picture 493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5" name="Picture 493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6" name="Picture 493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7" name="Picture 493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8" name="Picture 493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9" name="Picture 493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0" name="Picture 493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1" name="Picture 494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2" name="Picture 494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3" name="Picture 494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4" name="Picture 494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5" name="Picture 494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6" name="Picture 494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7" name="Picture 494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8" name="Picture 494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9" name="Picture 494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0" name="Picture 494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1" name="Picture 495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2" name="Picture 495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3" name="Picture 495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4" name="Picture 495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5" name="Picture 495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6" name="Picture 495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7" name="Picture 495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8" name="Picture 495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9" name="Picture 495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0" name="Picture 495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1" name="Picture 496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2" name="Picture 496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3" name="Picture 496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4" name="Picture 496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5" name="Picture 496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94553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6" name="Picture 496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70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7" name="Picture 496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18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8" name="Picture 496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66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9" name="Picture 496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14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0" name="Picture 496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62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1" name="Picture 497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28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2" name="Picture 497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176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3" name="Picture 497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24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4" name="Picture 497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61421" y="2345477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372" name="Picture 43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412402"/>
                <a:ext cx="123159" cy="57261"/>
              </a:xfrm>
              <a:prstGeom prst="rect">
                <a:avLst/>
              </a:prstGeom>
              <a:solidFill>
                <a:schemeClr val="bg2"/>
              </a:solidFill>
              <a:extLst/>
            </p:spPr>
          </p:pic>
          <p:pic>
            <p:nvPicPr>
              <p:cNvPr id="4373" name="Picture 43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4" name="Picture 43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5" name="Picture 43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6" name="Picture 43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7" name="Picture 43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8" name="Picture 43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9" name="Picture 43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0" name="Picture 43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1" name="Picture 43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50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2" name="Picture 43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3" name="Picture 43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4" name="Picture 43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5" name="Picture 43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6" name="Picture 43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7" name="Picture 43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8" name="Picture 43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9" name="Picture 43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0" name="Picture 43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1" name="Picture 43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592401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2" name="Picture 43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3" name="Picture 43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4" name="Picture 43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5" name="Picture 43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6" name="Picture 43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7" name="Picture 43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8" name="Picture 43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9" name="Picture 43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0" name="Picture 43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1" name="Picture 44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68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2" name="Picture 44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3" name="Picture 44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4" name="Picture 44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5" name="Picture 44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6" name="Picture 44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7" name="Picture 44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8" name="Picture 44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9" name="Picture 44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0" name="Picture 44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1" name="Picture 44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77240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2" name="Picture 44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3" name="Picture 44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4" name="Picture 44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5" name="Picture 44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6" name="Picture 44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7" name="Picture 44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8" name="Picture 44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9" name="Picture 44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0" name="Picture 44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1" name="Picture 44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862399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2" name="Picture 44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3" name="Picture 44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4" name="Picture 44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5" name="Picture 44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6" name="Picture 44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7" name="Picture 44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8" name="Picture 44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9" name="Picture 44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0" name="Picture 44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1" name="Picture 44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495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2" name="Picture 44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3" name="Picture 44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4" name="Picture 44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5" name="Picture 44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6" name="Picture 44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7" name="Picture 44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8" name="Picture 44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9" name="Picture 44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0" name="Picture 44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1" name="Picture 44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5042398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2" name="Picture 44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3" name="Picture 44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4" name="Picture 44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5" name="Picture 44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6" name="Picture 44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7" name="Picture 44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8" name="Picture 44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9" name="Picture 44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0" name="Picture 44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1" name="Picture 44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5132397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2" name="Picture 44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8972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3" name="Picture 44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6244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4" name="Picture 44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4023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5" name="Picture 44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1295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6" name="Picture 44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8567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7" name="Picture 44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839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8" name="Picture 44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3111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9" name="Picture 44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890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0" name="Picture 44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8162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1" name="Picture 44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5434" y="5222396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2" name="Picture 44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779577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3" name="Picture 44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63334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4" name="Picture 44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950606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5" name="Picture 44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37878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6" name="Picture 44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125150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7" name="Picture 44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12422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8" name="Picture 44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00201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9" name="Picture 44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473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0" name="Picture 44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474745" y="4412402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1" name="Picture 44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84193" y="4502690"/>
                <a:ext cx="123159" cy="57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72" name="Group 4471"/>
              <p:cNvGrpSpPr>
                <a:grpSpLocks noChangeAspect="1"/>
              </p:cNvGrpSpPr>
              <p:nvPr/>
            </p:nvGrpSpPr>
            <p:grpSpPr>
              <a:xfrm>
                <a:off x="9688606" y="5369097"/>
                <a:ext cx="914400" cy="867255"/>
                <a:chOff x="761421" y="2030143"/>
                <a:chExt cx="3193567" cy="3028909"/>
              </a:xfrm>
            </p:grpSpPr>
            <p:pic>
              <p:nvPicPr>
                <p:cNvPr id="4775" name="Picture 477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030143"/>
                  <a:ext cx="430137" cy="199984"/>
                </a:xfrm>
                <a:prstGeom prst="rect">
                  <a:avLst/>
                </a:prstGeom>
                <a:solidFill>
                  <a:schemeClr val="bg2"/>
                </a:solidFill>
                <a:extLst/>
              </p:spPr>
            </p:pic>
            <p:pic>
              <p:nvPicPr>
                <p:cNvPr id="4776" name="Picture 477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7" name="Picture 477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8" name="Picture 477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9" name="Picture 477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0" name="Picture 477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1" name="Picture 478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2" name="Picture 478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3" name="Picture 478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4" name="Picture 478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5" name="Picture 478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6" name="Picture 478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7" name="Picture 478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8" name="Picture 478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9" name="Picture 478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0" name="Picture 478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1" name="Picture 479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2" name="Picture 479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3" name="Picture 479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4" name="Picture 479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5" name="Picture 479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6" name="Picture 479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7" name="Picture 479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8" name="Picture 479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9" name="Picture 479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0" name="Picture 479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1" name="Picture 480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2" name="Picture 480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3" name="Picture 480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4" name="Picture 480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5" name="Picture 480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6" name="Picture 480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7" name="Picture 480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8" name="Picture 480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9" name="Picture 480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0" name="Picture 480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1" name="Picture 481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2" name="Picture 481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3" name="Picture 481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4" name="Picture 481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5" name="Picture 481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6" name="Picture 481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7" name="Picture 481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8" name="Picture 481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9" name="Picture 481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0" name="Picture 481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1" name="Picture 482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2" name="Picture 482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3" name="Picture 482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4" name="Picture 482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5" name="Picture 482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6" name="Picture 482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7" name="Picture 482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8" name="Picture 482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9" name="Picture 482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0" name="Picture 482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1" name="Picture 483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2" name="Picture 483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3" name="Picture 483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4" name="Picture 483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5" name="Picture 483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6" name="Picture 483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7" name="Picture 483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8" name="Picture 483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9" name="Picture 483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0" name="Picture 483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1" name="Picture 484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2" name="Picture 484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3" name="Picture 484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4" name="Picture 484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5" name="Picture 484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6" name="Picture 484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7" name="Picture 484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8" name="Picture 484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9" name="Picture 484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0" name="Picture 484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1" name="Picture 485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2" name="Picture 485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3" name="Picture 485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4" name="Picture 485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5" name="Picture 485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6" name="Picture 485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7" name="Picture 485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8" name="Picture 485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9" name="Picture 485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0" name="Picture 485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1" name="Picture 486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2" name="Picture 486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3" name="Picture 486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4" name="Picture 486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5" name="Picture 486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94553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6" name="Picture 486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70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7" name="Picture 486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18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8" name="Picture 486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66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9" name="Picture 486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14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0" name="Picture 486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62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1" name="Picture 487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28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2" name="Picture 487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176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3" name="Picture 487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24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4" name="Picture 487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61421" y="2345477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73" name="Group 4472"/>
              <p:cNvGrpSpPr>
                <a:grpSpLocks noChangeAspect="1"/>
              </p:cNvGrpSpPr>
              <p:nvPr/>
            </p:nvGrpSpPr>
            <p:grpSpPr>
              <a:xfrm>
                <a:off x="9688606" y="4412403"/>
                <a:ext cx="914400" cy="867255"/>
                <a:chOff x="761421" y="2030143"/>
                <a:chExt cx="3193567" cy="3028909"/>
              </a:xfrm>
            </p:grpSpPr>
            <p:pic>
              <p:nvPicPr>
                <p:cNvPr id="4675" name="Picture 467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030143"/>
                  <a:ext cx="430137" cy="199984"/>
                </a:xfrm>
                <a:prstGeom prst="rect">
                  <a:avLst/>
                </a:prstGeom>
                <a:solidFill>
                  <a:schemeClr val="bg2"/>
                </a:solidFill>
                <a:extLst/>
              </p:spPr>
            </p:pic>
            <p:pic>
              <p:nvPicPr>
                <p:cNvPr id="4676" name="Picture 467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7" name="Picture 467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8" name="Picture 467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9" name="Picture 467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0" name="Picture 467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1" name="Picture 468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2" name="Picture 468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3" name="Picture 468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4" name="Picture 468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5" name="Picture 468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6" name="Picture 468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7" name="Picture 468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8" name="Picture 468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9" name="Picture 468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0" name="Picture 468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1" name="Picture 469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2" name="Picture 469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3" name="Picture 469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4" name="Picture 469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5" name="Picture 469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6" name="Picture 469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7" name="Picture 469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8" name="Picture 469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9" name="Picture 469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0" name="Picture 469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1" name="Picture 470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2" name="Picture 470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3" name="Picture 470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4" name="Picture 470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5" name="Picture 470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6" name="Picture 470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7" name="Picture 470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8" name="Picture 470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9" name="Picture 470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0" name="Picture 470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1" name="Picture 471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2" name="Picture 471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3" name="Picture 471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4" name="Picture 471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5" name="Picture 471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6" name="Picture 471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7" name="Picture 471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8" name="Picture 471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9" name="Picture 471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0" name="Picture 471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1" name="Picture 472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2" name="Picture 472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3" name="Picture 472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4" name="Picture 472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5" name="Picture 472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6" name="Picture 472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7" name="Picture 472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8" name="Picture 472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9" name="Picture 472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0" name="Picture 472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1" name="Picture 473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2" name="Picture 473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3" name="Picture 473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4" name="Picture 473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5" name="Picture 473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6" name="Picture 473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7" name="Picture 473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8" name="Picture 473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9" name="Picture 473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0" name="Picture 473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1" name="Picture 474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2" name="Picture 474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3" name="Picture 474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4" name="Picture 474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5" name="Picture 474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6" name="Picture 474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7" name="Picture 474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8" name="Picture 474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9" name="Picture 474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0" name="Picture 474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1" name="Picture 475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2" name="Picture 475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3" name="Picture 475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4" name="Picture 475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5" name="Picture 475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6" name="Picture 475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7" name="Picture 475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8" name="Picture 475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9" name="Picture 475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0" name="Picture 475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1" name="Picture 476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2" name="Picture 476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3" name="Picture 476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4" name="Picture 476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5" name="Picture 476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94553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6" name="Picture 476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70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7" name="Picture 476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18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8" name="Picture 476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66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9" name="Picture 476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14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0" name="Picture 476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62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1" name="Picture 477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28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2" name="Picture 477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176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3" name="Picture 477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24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4" name="Picture 477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61421" y="2345477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74" name="Group 4473"/>
              <p:cNvGrpSpPr>
                <a:grpSpLocks noChangeAspect="1"/>
              </p:cNvGrpSpPr>
              <p:nvPr/>
            </p:nvGrpSpPr>
            <p:grpSpPr>
              <a:xfrm>
                <a:off x="7601514" y="4429930"/>
                <a:ext cx="914400" cy="867255"/>
                <a:chOff x="761421" y="2030143"/>
                <a:chExt cx="3193567" cy="3028909"/>
              </a:xfrm>
            </p:grpSpPr>
            <p:pic>
              <p:nvPicPr>
                <p:cNvPr id="4575" name="Picture 457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030143"/>
                  <a:ext cx="430137" cy="199984"/>
                </a:xfrm>
                <a:prstGeom prst="rect">
                  <a:avLst/>
                </a:prstGeom>
                <a:solidFill>
                  <a:schemeClr val="bg2"/>
                </a:solidFill>
                <a:extLst/>
              </p:spPr>
            </p:pic>
            <p:pic>
              <p:nvPicPr>
                <p:cNvPr id="4576" name="Picture 457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77" name="Picture 457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78" name="Picture 457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79" name="Picture 457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0" name="Picture 457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1" name="Picture 458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2" name="Picture 458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3" name="Picture 458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4" name="Picture 458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3444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5" name="Picture 458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6" name="Picture 458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7" name="Picture 458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8" name="Picture 458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9" name="Picture 458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0" name="Picture 458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1" name="Picture 459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2" name="Picture 459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3" name="Picture 459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4" name="Picture 459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6587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5" name="Picture 459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6" name="Picture 459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7" name="Picture 459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8" name="Picture 459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9" name="Picture 459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0" name="Picture 459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1" name="Picture 460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2" name="Picture 460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3" name="Picture 460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4" name="Picture 460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29731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5" name="Picture 460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6" name="Picture 460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7" name="Picture 460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8" name="Picture 460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9" name="Picture 460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0" name="Picture 460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1" name="Picture 461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2" name="Picture 461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3" name="Picture 461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4" name="Picture 461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2874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5" name="Picture 461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6" name="Picture 461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7" name="Picture 461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8" name="Picture 461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9" name="Picture 461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0" name="Picture 461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1" name="Picture 462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2" name="Picture 462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3" name="Picture 462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4" name="Picture 462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6017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5" name="Picture 462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6" name="Picture 462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7" name="Picture 462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8" name="Picture 462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9" name="Picture 462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0" name="Picture 462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1" name="Picture 463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2" name="Picture 463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3" name="Picture 463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4" name="Picture 463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391609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5" name="Picture 463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6" name="Picture 463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7" name="Picture 463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8" name="Picture 463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9" name="Picture 463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0" name="Picture 463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1" name="Picture 464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2" name="Picture 464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3" name="Picture 464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4" name="Picture 464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23041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5" name="Picture 464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6" name="Picture 464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7" name="Picture 464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8" name="Picture 464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9" name="Picture 464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0" name="Picture 464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1" name="Picture 465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2" name="Picture 465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3" name="Picture 465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4" name="Picture 465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5447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5" name="Picture 465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781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6" name="Picture 465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8291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7" name="Picture 465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94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8" name="Picture 465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42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9" name="Picture 465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90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0" name="Picture 465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38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1" name="Picture 466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868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2" name="Picture 466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52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3" name="Picture 466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200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4" name="Picture 466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4851" y="4859068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5" name="Picture 4664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094553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6" name="Picture 4665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3870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7" name="Picture 4666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6918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8" name="Picture 4667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19966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9" name="Picture 4668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3014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0" name="Picture 4669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60627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1" name="Picture 4670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29128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2" name="Picture 4671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2176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3" name="Picture 4672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3522445" y="2030143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4" name="Picture 4673" descr="http://cliparts101.com/files/181/B0DCAE0127910049DB94483FC60764D9/Ma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3507"/>
                <a:stretch/>
              </p:blipFill>
              <p:spPr bwMode="auto">
                <a:xfrm>
                  <a:off x="761421" y="2345477"/>
                  <a:ext cx="430137" cy="199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475" name="Picture 44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6" name="Picture 44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7" name="Picture 44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8" name="Picture 44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9" name="Picture 44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0" name="Picture 44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1" name="Picture 44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2" name="Picture 44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3" name="Picture 44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15938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4" name="Picture 44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5" name="Picture 44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6" name="Picture 44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7" name="Picture 44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8" name="Picture 44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9" name="Picture 44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0" name="Picture 44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1" name="Picture 44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2" name="Picture 44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3" name="Picture 44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19081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4" name="Picture 44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5" name="Picture 44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6" name="Picture 44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7" name="Picture 44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8" name="Picture 44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9" name="Picture 44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0" name="Picture 44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1" name="Picture 45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2" name="Picture 45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3" name="Picture 45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22225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4" name="Picture 45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5" name="Picture 45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6" name="Picture 45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7" name="Picture 45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8" name="Picture 45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9" name="Picture 45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0" name="Picture 45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1" name="Picture 45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2" name="Picture 45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3" name="Picture 45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253684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4" name="Picture 45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5" name="Picture 45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6" name="Picture 45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7" name="Picture 45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8" name="Picture 45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9" name="Picture 45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0" name="Picture 45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1" name="Picture 45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2" name="Picture 45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3" name="Picture 45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285117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4" name="Picture 45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5" name="Picture 45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6" name="Picture 45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7" name="Picture 45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8" name="Picture 45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9" name="Picture 45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0" name="Picture 45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1" name="Picture 45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2" name="Picture 45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3" name="Picture 45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316549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4" name="Picture 45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5" name="Picture 45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6" name="Picture 45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7" name="Picture 45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8" name="Picture 45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9" name="Picture 45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0" name="Picture 45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1" name="Picture 45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2" name="Picture 45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3" name="Picture 45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347982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4" name="Picture 45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12028" y="12660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5" name="Picture 45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345" y="12660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6" name="Picture 45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45467" y="126119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7" name="Picture 45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51152" y="1255940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8" name="Picture 45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8660" y="12660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9" name="Picture 45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33200" y="1255940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0" name="Picture 45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2517" y="1255940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1" name="Picture 45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6639" y="1251095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2" name="Picture 45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72324" y="124584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3" name="Picture 45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9832" y="1255940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4" name="Picture 45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8660" y="157712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5" name="Picture 45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6" name="Picture 45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7" name="Picture 45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8" name="Picture 45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9" name="Picture 45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0" name="Picture 45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1" name="Picture 45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2" name="Picture 45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3" name="Picture 45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4" name="Picture 45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380766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5" name="Picture 45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52040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6" name="Picture 45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2520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7" name="Picture 45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13177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8" name="Picture 45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43657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9" name="Picture 45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4137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0" name="Picture 45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04617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1" name="Picture 45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5097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2" name="Picture 45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65754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3" name="Picture 45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6234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4" name="Picture 45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67141" y="412198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839348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" grpId="0" animBg="1"/>
      <p:bldP spid="12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158" y="287802"/>
            <a:ext cx="664631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Prison Expenditure | Indianapolis,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72" y="691646"/>
            <a:ext cx="10437289" cy="58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U.S. incarceration rates 1925 onwa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1" y="609599"/>
            <a:ext cx="10067603" cy="585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8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8 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" b="5258"/>
          <a:stretch/>
        </p:blipFill>
        <p:spPr>
          <a:xfrm>
            <a:off x="1751887" y="547649"/>
            <a:ext cx="8906863" cy="6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1580971" y="3457938"/>
            <a:ext cx="1982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Crime 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2158" y="6368228"/>
            <a:ext cx="664631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Prison Admissions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158" y="287802"/>
            <a:ext cx="664631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Frenchtown Neighborhood | Tallahassee, FL</a:t>
            </a:r>
          </a:p>
        </p:txBody>
      </p:sp>
    </p:spTree>
    <p:extLst>
      <p:ext uri="{BB962C8B-B14F-4D97-AF65-F5344CB8AC3E}">
        <p14:creationId xmlns:p14="http://schemas.microsoft.com/office/powerpoint/2010/main" val="323877338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YC_adm1K_tract_v2 [Converted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136" y="429755"/>
            <a:ext cx="5951913" cy="58895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990461" y="429755"/>
            <a:ext cx="8546" cy="57830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8660" y="398620"/>
            <a:ext cx="35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1.8 per 1000 Adults </a:t>
            </a:r>
          </a:p>
          <a:p>
            <a:r>
              <a:rPr lang="en-US" dirty="0"/>
              <a:t>Admitted to Prison Citywide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601514" y="5362816"/>
            <a:ext cx="914400" cy="867255"/>
            <a:chOff x="761421" y="2030143"/>
            <a:chExt cx="3193567" cy="3028909"/>
          </a:xfrm>
        </p:grpSpPr>
        <p:pic>
          <p:nvPicPr>
            <p:cNvPr id="20" name="Picture 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21" name="Picture 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oup 119"/>
          <p:cNvGrpSpPr>
            <a:grpSpLocks noChangeAspect="1"/>
          </p:cNvGrpSpPr>
          <p:nvPr/>
        </p:nvGrpSpPr>
        <p:grpSpPr>
          <a:xfrm>
            <a:off x="8646026" y="5370839"/>
            <a:ext cx="914400" cy="867255"/>
            <a:chOff x="761421" y="2030143"/>
            <a:chExt cx="3193567" cy="3028909"/>
          </a:xfrm>
        </p:grpSpPr>
        <p:pic>
          <p:nvPicPr>
            <p:cNvPr id="121" name="Picture 1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122" name="Picture 1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1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1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1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1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1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1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1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1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1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1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2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2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2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2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2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2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2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2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2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2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2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2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2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2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2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2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1" name="Group 220"/>
          <p:cNvGrpSpPr>
            <a:grpSpLocks noChangeAspect="1"/>
          </p:cNvGrpSpPr>
          <p:nvPr/>
        </p:nvGrpSpPr>
        <p:grpSpPr>
          <a:xfrm>
            <a:off x="10684193" y="3455709"/>
            <a:ext cx="914400" cy="867255"/>
            <a:chOff x="761421" y="2030143"/>
            <a:chExt cx="3193567" cy="3028909"/>
          </a:xfrm>
        </p:grpSpPr>
        <p:pic>
          <p:nvPicPr>
            <p:cNvPr id="222" name="Picture 2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223" name="Picture 2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Picture 2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2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2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2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2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" name="Picture 2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2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" name="Picture 2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2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2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2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2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2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2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2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2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2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2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2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2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2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2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2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2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2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2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2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2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2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2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2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2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2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2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2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2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2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2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2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2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2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2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2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2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2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2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2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2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" name="Picture 2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7" name="Picture 2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8" name="Picture 2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" name="Picture 2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2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2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2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2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2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2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2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" name="Picture 2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2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2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0" name="Picture 2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1" name="Picture 3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3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3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3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Picture 3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3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" name="Picture 3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3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3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" name="Picture 3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" name="Picture 3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3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3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" name="Picture 3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3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" name="Picture 3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" name="Picture 3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" name="Picture 3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" name="Picture 3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" name="Picture 3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" name="Picture 3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2" name="Group 321"/>
          <p:cNvGrpSpPr>
            <a:grpSpLocks noChangeAspect="1"/>
          </p:cNvGrpSpPr>
          <p:nvPr/>
        </p:nvGrpSpPr>
        <p:grpSpPr>
          <a:xfrm>
            <a:off x="8650299" y="4427516"/>
            <a:ext cx="914400" cy="867255"/>
            <a:chOff x="761421" y="2030143"/>
            <a:chExt cx="3193567" cy="3028909"/>
          </a:xfrm>
        </p:grpSpPr>
        <p:pic>
          <p:nvPicPr>
            <p:cNvPr id="323" name="Picture 3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324" name="Picture 3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" name="Picture 3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" name="Picture 3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3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3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" name="Picture 3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" name="Picture 3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" name="Picture 3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" name="Picture 3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" name="Picture 3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" name="Picture 3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" name="Picture 3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" name="Picture 3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" name="Picture 3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" name="Picture 3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3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3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3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3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3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3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3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3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3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3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3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3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" name="Picture 3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" name="Picture 3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3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3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3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3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3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3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3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3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3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3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3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3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3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3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3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3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3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3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3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3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" name="Picture 3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4" name="Picture 3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5" name="Picture 3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" name="Picture 3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" name="Picture 3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3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" name="Picture 3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0" name="Picture 3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1" name="Picture 3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2" name="Picture 3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3" name="Picture 3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4" name="Picture 3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3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3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" name="Picture 3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3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3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3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3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3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3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3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3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3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3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8" name="Picture 3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" name="Picture 3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3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4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4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4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4" name="Picture 4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4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4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4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4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4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4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4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4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4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4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4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4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4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4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4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4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4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4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3" name="Group 422"/>
          <p:cNvGrpSpPr>
            <a:grpSpLocks noChangeAspect="1"/>
          </p:cNvGrpSpPr>
          <p:nvPr/>
        </p:nvGrpSpPr>
        <p:grpSpPr>
          <a:xfrm>
            <a:off x="10684193" y="5369097"/>
            <a:ext cx="914400" cy="867255"/>
            <a:chOff x="761421" y="2030143"/>
            <a:chExt cx="3193567" cy="3028909"/>
          </a:xfrm>
        </p:grpSpPr>
        <p:pic>
          <p:nvPicPr>
            <p:cNvPr id="424" name="Picture 4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425" name="Picture 4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" name="Picture 4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4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4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4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4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4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4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4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4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4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4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4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4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4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4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4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4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4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4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4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4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7" name="Picture 4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" name="Picture 4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9" name="Picture 4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4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4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4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4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4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4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4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4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4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4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4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4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4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4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4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4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4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4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4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9" name="Picture 4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0" name="Picture 4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" name="Picture 4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2" name="Picture 4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4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4" name="Picture 4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5" name="Picture 4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6" name="Picture 4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4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" name="Picture 4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" name="Picture 4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0" name="Picture 4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" name="Picture 4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" name="Picture 4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3" name="Picture 4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4" name="Picture 4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5" name="Picture 4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6" name="Picture 4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7" name="Picture 4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8" name="Picture 4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9" name="Picture 4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0" name="Picture 4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" name="Picture 4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" name="Picture 4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3" name="Picture 4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" name="Picture 4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5" name="Picture 4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6" name="Picture 4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" name="Picture 5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" name="Picture 5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3" name="Picture 5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4" name="Picture 5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5" name="Picture 5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" name="Picture 5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" name="Picture 5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8" name="Picture 5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" name="Picture 5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" name="Picture 5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" name="Picture 5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" name="Picture 5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" name="Picture 5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" name="Picture 5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" name="Picture 5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" name="Picture 5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" name="Picture 5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" name="Picture 5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" name="Picture 5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0" name="Picture 5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1" name="Picture 5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" name="Picture 5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3" name="Picture 5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4" name="Group 523"/>
          <p:cNvGrpSpPr>
            <a:grpSpLocks noChangeAspect="1"/>
          </p:cNvGrpSpPr>
          <p:nvPr/>
        </p:nvGrpSpPr>
        <p:grpSpPr>
          <a:xfrm>
            <a:off x="10684193" y="4412402"/>
            <a:ext cx="914400" cy="867255"/>
            <a:chOff x="761421" y="2030143"/>
            <a:chExt cx="3193567" cy="3028909"/>
          </a:xfrm>
        </p:grpSpPr>
        <p:pic>
          <p:nvPicPr>
            <p:cNvPr id="525" name="Picture 5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526" name="Picture 5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7" name="Picture 5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8" name="Picture 5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9" name="Picture 5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0" name="Picture 5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1" name="Picture 5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" name="Picture 5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3" name="Picture 5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4" name="Picture 5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5" name="Picture 5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6" name="Picture 5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7" name="Picture 5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8" name="Picture 5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9" name="Picture 5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" name="Picture 5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1" name="Picture 5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" name="Picture 5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3" name="Picture 5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4" name="Picture 5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5" name="Picture 5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6" name="Picture 5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7" name="Picture 5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8" name="Picture 5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9" name="Picture 5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" name="Picture 5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1" name="Picture 5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" name="Picture 5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" name="Picture 5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4" name="Picture 5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5" name="Picture 5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" name="Picture 5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" name="Picture 5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8" name="Picture 5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9" name="Picture 5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0" name="Picture 5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1" name="Picture 5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2" name="Picture 5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" name="Picture 5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4" name="Picture 5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5" name="Picture 5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6" name="Picture 5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7" name="Picture 5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8" name="Picture 5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9" name="Picture 5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0" name="Picture 5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1" name="Picture 5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2" name="Picture 5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" name="Picture 5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4" name="Picture 5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5" name="Picture 5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6" name="Picture 5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7" name="Picture 5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8" name="Picture 5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9" name="Picture 5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0" name="Picture 5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1" name="Picture 5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2" name="Picture 5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" name="Picture 5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4" name="Picture 5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" name="Picture 5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6" name="Picture 5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7" name="Picture 5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8" name="Picture 5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9" name="Picture 5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0" name="Picture 5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1" name="Picture 5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2" name="Picture 5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" name="Picture 5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" name="Picture 5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5" name="Picture 5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6" name="Picture 5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7" name="Picture 5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8" name="Picture 5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9" name="Picture 5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" name="Picture 5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1" name="Picture 6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2" name="Picture 6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3" name="Picture 6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" name="Picture 6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5" name="Picture 6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6" name="Picture 6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7" name="Picture 6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8" name="Picture 6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9" name="Picture 6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0" name="Picture 6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1" name="Picture 6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2" name="Picture 6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3" name="Picture 6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" name="Picture 6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" name="Picture 6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" name="Picture 6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" name="Picture 6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" name="Picture 6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" name="Picture 6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" name="Picture 6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" name="Picture 6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2" name="Picture 6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" name="Picture 6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" name="Picture 6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5" name="Group 624"/>
          <p:cNvGrpSpPr>
            <a:grpSpLocks noChangeAspect="1"/>
          </p:cNvGrpSpPr>
          <p:nvPr/>
        </p:nvGrpSpPr>
        <p:grpSpPr>
          <a:xfrm>
            <a:off x="9688606" y="5369097"/>
            <a:ext cx="914400" cy="867255"/>
            <a:chOff x="761421" y="2030143"/>
            <a:chExt cx="3193567" cy="3028909"/>
          </a:xfrm>
        </p:grpSpPr>
        <p:pic>
          <p:nvPicPr>
            <p:cNvPr id="626" name="Picture 6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627" name="Picture 6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" name="Picture 6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6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0" name="Picture 6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1" name="Picture 6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2" name="Picture 6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3" name="Picture 6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" name="Picture 6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" name="Picture 6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" name="Picture 6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6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8" name="Picture 6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9" name="Picture 6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0" name="Picture 6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1" name="Picture 6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2" name="Picture 6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3" name="Picture 6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6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" name="Picture 6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" name="Picture 6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7" name="Picture 6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8" name="Picture 6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9" name="Picture 6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0" name="Picture 6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1" name="Picture 6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" name="Picture 6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" name="Picture 6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" name="Picture 6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" name="Picture 6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6" name="Picture 6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7" name="Picture 6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" name="Picture 6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9" name="Picture 6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0" name="Picture 6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1" name="Picture 6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2" name="Picture 6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3" name="Picture 6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4" name="Picture 6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5" name="Picture 6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6" name="Picture 6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7" name="Picture 6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8" name="Picture 6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9" name="Picture 6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0" name="Picture 6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1" name="Picture 6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2" name="Picture 6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3" name="Picture 6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4" name="Picture 6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" name="Picture 6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" name="Picture 6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7" name="Picture 6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8" name="Picture 6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9" name="Picture 6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0" name="Picture 6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1" name="Picture 6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2" name="Picture 6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3" name="Picture 6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4" name="Picture 6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5" name="Picture 6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" name="Picture 6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" name="Picture 6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8" name="Picture 6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9" name="Picture 6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0" name="Picture 6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1" name="Picture 6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2" name="Picture 6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3" name="Picture 6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4" name="Picture 6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5" name="Picture 6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" name="Picture 6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7" name="Picture 6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8" name="Picture 6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9" name="Picture 6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0" name="Picture 6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1" name="Picture 7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2" name="Picture 7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3" name="Picture 7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4" name="Picture 7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5" name="Picture 7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" name="Picture 7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Picture 7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8" name="Picture 7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9" name="Picture 7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0" name="Picture 7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7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7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7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4" name="Picture 7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5" name="Picture 7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" name="Picture 7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" name="Picture 7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7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7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" name="Picture 7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" name="Picture 7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" name="Picture 7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" name="Picture 7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" name="Picture 7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7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6" name="Group 725"/>
          <p:cNvGrpSpPr>
            <a:grpSpLocks noChangeAspect="1"/>
          </p:cNvGrpSpPr>
          <p:nvPr/>
        </p:nvGrpSpPr>
        <p:grpSpPr>
          <a:xfrm>
            <a:off x="9688606" y="4412403"/>
            <a:ext cx="914400" cy="867255"/>
            <a:chOff x="761421" y="2030143"/>
            <a:chExt cx="3193567" cy="3028909"/>
          </a:xfrm>
        </p:grpSpPr>
        <p:pic>
          <p:nvPicPr>
            <p:cNvPr id="727" name="Picture 7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728" name="Picture 7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7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7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1" name="Picture 7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2" name="Picture 7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7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7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7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7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7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7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7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7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7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2" name="Picture 7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3" name="Picture 7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7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7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7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7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7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9" name="Picture 7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7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7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7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3" name="Picture 7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4" name="Picture 7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7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7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7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7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7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7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7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7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7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4" name="Picture 7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5" name="Picture 7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7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7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7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7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7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7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7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7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7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5" name="Picture 7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6" name="Picture 7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7" name="Picture 7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" name="Picture 7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9" name="Picture 7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0" name="Picture 7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1" name="Picture 7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2" name="Picture 7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3" name="Picture 7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" name="Picture 7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5" name="Picture 7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6" name="Picture 7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7" name="Picture 7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" name="Picture 7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9" name="Picture 7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0" name="Picture 7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1" name="Picture 7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2" name="Picture 7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3" name="Picture 7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4" name="Picture 7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5" name="Picture 7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6" name="Picture 7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7" name="Picture 7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" name="Picture 7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9" name="Picture 7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0" name="Picture 7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1" name="Picture 8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2" name="Picture 8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3" name="Picture 8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4" name="Picture 8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5" name="Picture 8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6" name="Picture 8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7" name="Picture 8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8" name="Picture 8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" name="Picture 8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0" name="Picture 8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1" name="Picture 8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2" name="Picture 8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3" name="Picture 8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4" name="Picture 8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5" name="Picture 8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6" name="Picture 8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7" name="Picture 8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8" name="Picture 8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" name="Picture 8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" name="Picture 8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" name="Picture 8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" name="Picture 8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" name="Picture 8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" name="Picture 8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" name="Picture 8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6" name="Picture 8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7" name="Group 826"/>
          <p:cNvGrpSpPr>
            <a:grpSpLocks noChangeAspect="1"/>
          </p:cNvGrpSpPr>
          <p:nvPr/>
        </p:nvGrpSpPr>
        <p:grpSpPr>
          <a:xfrm>
            <a:off x="7601514" y="4429930"/>
            <a:ext cx="914400" cy="867255"/>
            <a:chOff x="761421" y="2030143"/>
            <a:chExt cx="3193567" cy="3028909"/>
          </a:xfrm>
        </p:grpSpPr>
        <p:pic>
          <p:nvPicPr>
            <p:cNvPr id="828" name="Picture 8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829" name="Picture 8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0" name="Picture 8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1" name="Picture 8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2" name="Picture 8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3" name="Picture 8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4" name="Picture 8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5" name="Picture 8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6" name="Picture 8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7" name="Picture 8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8" name="Picture 8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" name="Picture 8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0" name="Picture 8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1" name="Picture 8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2" name="Picture 8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3" name="Picture 8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4" name="Picture 8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5" name="Picture 8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6" name="Picture 8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7" name="Picture 8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8" name="Picture 8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9" name="Picture 8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" name="Picture 8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1" name="Picture 8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2" name="Picture 8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3" name="Picture 8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4" name="Picture 8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5" name="Picture 8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6" name="Picture 8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7" name="Picture 8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8" name="Picture 8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9" name="Picture 8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" name="Picture 8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1" name="Picture 8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2" name="Picture 8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" name="Picture 8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4" name="Picture 8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5" name="Picture 8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6" name="Picture 8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7" name="Picture 8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8" name="Picture 8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9" name="Picture 8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" name="Picture 8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1" name="Picture 8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2" name="Picture 8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" name="Picture 8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4" name="Picture 8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5" name="Picture 8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6" name="Picture 8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" name="Picture 8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8" name="Picture 8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9" name="Picture 8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" name="Picture 8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1" name="Picture 8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2" name="Picture 8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3" name="Picture 8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4" name="Picture 8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5" name="Picture 8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6" name="Picture 8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7" name="Picture 8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8" name="Picture 8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9" name="Picture 8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0" name="Picture 8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" name="Picture 8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2" name="Picture 8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3" name="Picture 8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4" name="Picture 8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5" name="Picture 8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6" name="Picture 8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7" name="Picture 8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8" name="Picture 8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9" name="Picture 8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0" name="Picture 8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" name="Picture 9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2" name="Picture 9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3" name="Picture 9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4" name="Picture 9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5" name="Picture 9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6" name="Picture 9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7" name="Picture 9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8" name="Picture 9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9" name="Picture 9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0" name="Picture 9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" name="Picture 9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2" name="Picture 9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3" name="Picture 9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4" name="Picture 9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5" name="Picture 9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6" name="Picture 9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7" name="Picture 9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8" name="Picture 9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9" name="Picture 9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0" name="Picture 9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" name="Picture 9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" name="Picture 9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" name="Picture 9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" name="Picture 9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" name="Picture 9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6" name="Picture 9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7" name="Picture 9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8" name="Picture 92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9" name="Picture 92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" name="Picture 92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" name="Picture 93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" name="Picture 93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" name="Picture 93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" name="Picture 93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" name="Picture 93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" name="Picture 93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" name="Picture 93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8" name="Picture 93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" name="Picture 93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" name="Picture 93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" name="Picture 94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" name="Picture 94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" name="Picture 94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" name="Picture 94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" name="Picture 94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" name="Picture 94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" name="Picture 94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" name="Picture 94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" name="Picture 94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0" name="Picture 94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1" name="Picture 95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" name="Picture 95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" name="Picture 95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4" name="Picture 95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5" name="Picture 95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6" name="Picture 95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7" name="Picture 95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8" name="Picture 95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9" name="Picture 95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" name="Picture 95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" name="Picture 96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" name="Picture 96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" name="Picture 96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" name="Picture 96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" name="Picture 96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6" name="Picture 96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7" name="Picture 96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8" name="Picture 96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9" name="Picture 96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0" name="Picture 96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1" name="Picture 97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" name="Picture 97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" name="Picture 97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" name="Picture 97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5" name="Picture 97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6" name="Picture 97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Picture 97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" name="Picture 97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9" name="Picture 97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0" name="Picture 97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1" name="Picture 98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2" name="Picture 98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" name="Picture 98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4" name="Picture 98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" name="Picture 98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6" name="Picture 98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7" name="Picture 98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" name="Picture 98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" name="Picture 98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0" name="Picture 98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1" name="Picture 99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2" name="Picture 99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Picture 99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4" name="Picture 99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" name="Picture 99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6" name="Picture 99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7" name="Picture 99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" name="Picture 99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" name="Picture 99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" name="Picture 99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" name="Picture 100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" name="Picture 100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" name="Picture 100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" name="Picture 100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" name="Picture 100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" name="Picture 100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" name="Picture 100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9" name="Picture 101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06845" y="156069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" name="Picture 101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26162" y="156069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1" name="Picture 102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40284" y="1555852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" name="Picture 102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5969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3" name="Picture 102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3477" y="156069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28017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2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47334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2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1456" y="154575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54049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2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4649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2807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2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03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3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03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03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03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22276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r="42437" b="55124"/>
          <a:stretch/>
        </p:blipFill>
        <p:spPr bwMode="auto">
          <a:xfrm>
            <a:off x="7817477" y="1226240"/>
            <a:ext cx="247601" cy="1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0" name="Group 1039"/>
          <p:cNvGrpSpPr/>
          <p:nvPr/>
        </p:nvGrpSpPr>
        <p:grpSpPr>
          <a:xfrm>
            <a:off x="7203127" y="431269"/>
            <a:ext cx="4725824" cy="5888053"/>
            <a:chOff x="7400658" y="777667"/>
            <a:chExt cx="4725824" cy="5888053"/>
          </a:xfrm>
        </p:grpSpPr>
        <p:sp>
          <p:nvSpPr>
            <p:cNvPr id="1041" name="Rectangle 1040"/>
            <p:cNvSpPr/>
            <p:nvPr/>
          </p:nvSpPr>
          <p:spPr>
            <a:xfrm>
              <a:off x="7400658" y="777667"/>
              <a:ext cx="4725824" cy="588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2" name="Group 1041"/>
            <p:cNvGrpSpPr/>
            <p:nvPr/>
          </p:nvGrpSpPr>
          <p:grpSpPr>
            <a:xfrm>
              <a:off x="7618739" y="2102482"/>
              <a:ext cx="4207955" cy="2168138"/>
              <a:chOff x="7618739" y="2102482"/>
              <a:chExt cx="4207955" cy="2168138"/>
            </a:xfrm>
          </p:grpSpPr>
          <p:pic>
            <p:nvPicPr>
              <p:cNvPr id="1043" name="Picture 10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10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10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10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10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10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10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10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10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10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10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10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10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10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10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10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10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10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10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10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3" name="Picture 10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10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5" name="Picture 10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10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7" name="Picture 10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10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10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0" name="Picture 10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1" name="Picture 10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10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10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10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10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10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10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10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10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0" name="Picture 10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1" name="Picture 10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10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10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10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10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10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10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10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10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10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10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10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10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10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10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10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10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10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10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0" name="Picture 10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11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11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11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11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11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11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11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8" name="Picture 11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11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0" name="Picture 11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11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11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3" name="TextBox 1112"/>
              <p:cNvSpPr txBox="1"/>
              <p:nvPr/>
            </p:nvSpPr>
            <p:spPr>
              <a:xfrm>
                <a:off x="9994416" y="2102482"/>
                <a:ext cx="15898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52%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</a:rPr>
                  <a:t>(Prisoners)</a:t>
                </a:r>
              </a:p>
            </p:txBody>
          </p:sp>
          <p:pic>
            <p:nvPicPr>
              <p:cNvPr id="1114" name="Picture 11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11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11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11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8" name="Picture 11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9" name="Picture 11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0" name="Picture 11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11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11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3" name="Picture 11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4" name="Picture 11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5" name="Picture 11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" name="Picture 11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" name="Picture 11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" name="Picture 11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" name="Picture 11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" name="Picture 11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1" name="Picture 11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2" name="Picture 11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3" name="Picture 11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4" name="Picture 11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5" name="Picture 11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11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11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8" name="Picture 11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" name="Picture 11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" name="Picture 11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11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11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11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11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5" name="Picture 11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6" name="Picture 11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7" name="Picture 11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11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11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0" name="Picture 11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1" name="Picture 11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2" name="Picture 11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3" name="Picture 11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4" name="Picture 11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5" name="Picture 11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6" name="Picture 11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" name="Picture 11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8" name="Picture 11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9" name="Picture 11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0" name="Picture 11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11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2" name="Picture 11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3" name="Picture 11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4" name="Picture 11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5" name="Picture 11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6" name="Picture 11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7" name="Picture 11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8" name="Picture 11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9" name="Picture 11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11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1" name="Picture 11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2" name="Picture 11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3" name="Picture 11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4" name="Picture 11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5" name="Picture 11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6" name="Picture 11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7" name="Picture 11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8" name="Picture 11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9" name="Picture 11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0" name="Picture 11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1" name="Picture 11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2" name="Picture 11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3" name="Picture 11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4" name="Picture 11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5" name="Picture 11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" name="Picture 11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7" name="Picture 11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8" name="Picture 11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9" name="Picture 11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0" name="Picture 11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1" name="Picture 11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2" name="Picture 11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3" name="Picture 11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4" name="Picture 11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5" name="Picture 11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6" name="Picture 11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7" name="Picture 11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8" name="Picture 11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9" name="Picture 11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0" name="Picture 11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1" name="Picture 12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2" name="Picture 12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3" name="Picture 12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4" name="Picture 12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5" name="Picture 12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6" name="Picture 12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7" name="Picture 12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8" name="Picture 12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9" name="Picture 12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0" name="Picture 12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1" name="Picture 12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2" name="Picture 12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3" name="Picture 12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4" name="TextBox 1213"/>
              <p:cNvSpPr txBox="1"/>
              <p:nvPr/>
            </p:nvSpPr>
            <p:spPr>
              <a:xfrm>
                <a:off x="7618739" y="2108423"/>
                <a:ext cx="18111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19%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</a:rPr>
                  <a:t>(Residents)</a:t>
                </a:r>
              </a:p>
            </p:txBody>
          </p:sp>
          <p:pic>
            <p:nvPicPr>
              <p:cNvPr id="1215" name="Picture 12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6" name="Picture 12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7" name="Picture 12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8" name="Picture 12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9" name="Picture 12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0" name="Picture 12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1" name="Picture 12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2" name="Picture 12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3" name="Picture 12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4" name="Picture 12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5" name="Picture 12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6" name="Picture 12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7" name="Picture 12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8" name="Picture 12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" name="Picture 12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0" name="Picture 12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1" name="Picture 12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2" name="Picture 12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3" name="Picture 12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4" name="Picture 12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5" name="Picture 12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6" name="Picture 12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7" name="Picture 12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8" name="Picture 12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9" name="Picture 12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0" name="Picture 12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1" name="Picture 12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2" name="Picture 12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3" name="Picture 12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4" name="Picture 12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5" name="Right Brace 1244"/>
              <p:cNvSpPr/>
              <p:nvPr/>
            </p:nvSpPr>
            <p:spPr>
              <a:xfrm flipH="1">
                <a:off x="9771966" y="2433077"/>
                <a:ext cx="232308" cy="1148364"/>
              </a:xfrm>
              <a:prstGeom prst="rightBrace">
                <a:avLst>
                  <a:gd name="adj1" fmla="val 35984"/>
                  <a:gd name="adj2" fmla="val 1938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6" name="Left Brace 1245"/>
              <p:cNvSpPr/>
              <p:nvPr/>
            </p:nvSpPr>
            <p:spPr>
              <a:xfrm flipH="1">
                <a:off x="9527553" y="2454058"/>
                <a:ext cx="79035" cy="307443"/>
              </a:xfrm>
              <a:prstGeom prst="leftBrace">
                <a:avLst>
                  <a:gd name="adj1" fmla="val 57321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85152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ton_adm_blkgrp [Converted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96" y="191469"/>
            <a:ext cx="6537960" cy="60213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990461" y="429755"/>
            <a:ext cx="8546" cy="57830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28660" y="398620"/>
            <a:ext cx="35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6.3 per 1000 Adults </a:t>
            </a:r>
          </a:p>
          <a:p>
            <a:r>
              <a:rPr lang="en-US" dirty="0"/>
              <a:t>Admitted to Prison Citywide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601514" y="5362816"/>
            <a:ext cx="914400" cy="867255"/>
            <a:chOff x="761421" y="2030143"/>
            <a:chExt cx="3193567" cy="3028909"/>
          </a:xfrm>
        </p:grpSpPr>
        <p:pic>
          <p:nvPicPr>
            <p:cNvPr id="17" name="Picture 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18" name="Picture 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8646026" y="5370839"/>
            <a:ext cx="914400" cy="867255"/>
            <a:chOff x="761421" y="2030143"/>
            <a:chExt cx="3193567" cy="3028909"/>
          </a:xfrm>
        </p:grpSpPr>
        <p:pic>
          <p:nvPicPr>
            <p:cNvPr id="118" name="Picture 1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119" name="Picture 1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1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1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1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1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1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1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1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1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1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1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2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2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2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2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2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2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2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2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2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2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2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2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2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8" name="Group 217"/>
          <p:cNvGrpSpPr>
            <a:grpSpLocks noChangeAspect="1"/>
          </p:cNvGrpSpPr>
          <p:nvPr/>
        </p:nvGrpSpPr>
        <p:grpSpPr>
          <a:xfrm>
            <a:off x="10684193" y="3455709"/>
            <a:ext cx="914400" cy="867255"/>
            <a:chOff x="761421" y="2030143"/>
            <a:chExt cx="3193567" cy="3028909"/>
          </a:xfrm>
        </p:grpSpPr>
        <p:pic>
          <p:nvPicPr>
            <p:cNvPr id="219" name="Picture 2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220" name="Picture 2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Picture 2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2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2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Picture 2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2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2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2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2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" name="Picture 2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2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" name="Picture 2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2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2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2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2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2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2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2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2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2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2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2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2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2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2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2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2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2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2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2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2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2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2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2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2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2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2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2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2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2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2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2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2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2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2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2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2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2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2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2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2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" name="Picture 2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7" name="Picture 2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8" name="Picture 2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" name="Picture 2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2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2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2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2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2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2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2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" name="Picture 2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2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2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0" name="Picture 2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1" name="Picture 3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3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3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3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Picture 3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3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" name="Picture 3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3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3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" name="Picture 3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" name="Picture 3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3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3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" name="Picture 3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3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" name="Picture 3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" name="Picture 3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" name="Picture 3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9" name="Group 318"/>
          <p:cNvGrpSpPr>
            <a:grpSpLocks noChangeAspect="1"/>
          </p:cNvGrpSpPr>
          <p:nvPr/>
        </p:nvGrpSpPr>
        <p:grpSpPr>
          <a:xfrm>
            <a:off x="8650299" y="4427516"/>
            <a:ext cx="914400" cy="867255"/>
            <a:chOff x="761421" y="2030143"/>
            <a:chExt cx="3193567" cy="3028909"/>
          </a:xfrm>
        </p:grpSpPr>
        <p:pic>
          <p:nvPicPr>
            <p:cNvPr id="320" name="Picture 3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321" name="Picture 3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" name="Picture 3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" name="Picture 3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4" name="Picture 3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" name="Picture 3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" name="Picture 3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3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3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" name="Picture 3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" name="Picture 3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" name="Picture 3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" name="Picture 3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" name="Picture 3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" name="Picture 3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" name="Picture 3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" name="Picture 3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" name="Picture 3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" name="Picture 3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3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3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3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3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3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3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3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3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3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3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3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3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" name="Picture 3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" name="Picture 3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3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3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3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3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3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3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3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3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3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3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3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3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3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3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3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3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3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3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3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3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" name="Picture 3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4" name="Picture 3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5" name="Picture 3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" name="Picture 3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" name="Picture 3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3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" name="Picture 3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0" name="Picture 3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1" name="Picture 3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2" name="Picture 3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3" name="Picture 3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4" name="Picture 3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3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3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" name="Picture 3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3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3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3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3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3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3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3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3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3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3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8" name="Picture 3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" name="Picture 3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3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4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4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4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4" name="Picture 4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4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4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4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4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4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4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4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4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4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4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4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4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4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4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4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0" name="Group 419"/>
          <p:cNvGrpSpPr>
            <a:grpSpLocks noChangeAspect="1"/>
          </p:cNvGrpSpPr>
          <p:nvPr/>
        </p:nvGrpSpPr>
        <p:grpSpPr>
          <a:xfrm>
            <a:off x="10684193" y="5369097"/>
            <a:ext cx="914400" cy="867255"/>
            <a:chOff x="761421" y="2030143"/>
            <a:chExt cx="3193567" cy="3028909"/>
          </a:xfrm>
        </p:grpSpPr>
        <p:pic>
          <p:nvPicPr>
            <p:cNvPr id="421" name="Picture 4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422" name="Picture 4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4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4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4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" name="Picture 4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4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4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4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4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4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4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4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4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4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4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4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4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4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4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4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4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4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4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4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4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7" name="Picture 4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" name="Picture 4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9" name="Picture 4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4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4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4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4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4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4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4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4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4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4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4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4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4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4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4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4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4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4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4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9" name="Picture 4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0" name="Picture 4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" name="Picture 4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2" name="Picture 4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4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4" name="Picture 4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5" name="Picture 4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6" name="Picture 4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4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" name="Picture 4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" name="Picture 4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0" name="Picture 4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" name="Picture 4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" name="Picture 4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3" name="Picture 4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4" name="Picture 4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5" name="Picture 4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6" name="Picture 4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7" name="Picture 4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8" name="Picture 4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9" name="Picture 4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0" name="Picture 4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" name="Picture 4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" name="Picture 4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3" name="Picture 4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" name="Picture 4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5" name="Picture 4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6" name="Picture 4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" name="Picture 5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" name="Picture 5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3" name="Picture 5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4" name="Picture 5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5" name="Picture 5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" name="Picture 5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" name="Picture 5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8" name="Picture 5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" name="Picture 5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" name="Picture 5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" name="Picture 5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" name="Picture 5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" name="Picture 5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" name="Picture 5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" name="Picture 5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" name="Picture 5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" name="Picture 5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" name="Picture 5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" name="Picture 5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0" name="Picture 5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1" name="Group 520"/>
          <p:cNvGrpSpPr>
            <a:grpSpLocks noChangeAspect="1"/>
          </p:cNvGrpSpPr>
          <p:nvPr/>
        </p:nvGrpSpPr>
        <p:grpSpPr>
          <a:xfrm>
            <a:off x="10684193" y="4412402"/>
            <a:ext cx="914400" cy="867255"/>
            <a:chOff x="761421" y="2030143"/>
            <a:chExt cx="3193567" cy="3028909"/>
          </a:xfrm>
        </p:grpSpPr>
        <p:pic>
          <p:nvPicPr>
            <p:cNvPr id="522" name="Picture 5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523" name="Picture 5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4" name="Picture 5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5" name="Picture 5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" name="Picture 5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7" name="Picture 5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8" name="Picture 5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9" name="Picture 5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0" name="Picture 5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1" name="Picture 5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" name="Picture 5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3" name="Picture 5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4" name="Picture 5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5" name="Picture 5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6" name="Picture 5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7" name="Picture 5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8" name="Picture 5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9" name="Picture 5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" name="Picture 5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1" name="Picture 5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" name="Picture 5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3" name="Picture 5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4" name="Picture 5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5" name="Picture 5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6" name="Picture 5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7" name="Picture 5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8" name="Picture 5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9" name="Picture 5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" name="Picture 5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1" name="Picture 5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" name="Picture 5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" name="Picture 5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4" name="Picture 5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5" name="Picture 5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" name="Picture 5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" name="Picture 5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8" name="Picture 5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9" name="Picture 5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0" name="Picture 5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1" name="Picture 5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2" name="Picture 5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" name="Picture 5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4" name="Picture 5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5" name="Picture 5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6" name="Picture 5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7" name="Picture 5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8" name="Picture 5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9" name="Picture 5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0" name="Picture 5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1" name="Picture 5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2" name="Picture 5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" name="Picture 5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4" name="Picture 5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5" name="Picture 5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6" name="Picture 5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7" name="Picture 5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8" name="Picture 5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9" name="Picture 5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0" name="Picture 5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1" name="Picture 5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2" name="Picture 5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" name="Picture 5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4" name="Picture 5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" name="Picture 5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6" name="Picture 5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7" name="Picture 5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8" name="Picture 5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9" name="Picture 5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0" name="Picture 5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1" name="Picture 5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2" name="Picture 5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" name="Picture 5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" name="Picture 5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5" name="Picture 5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6" name="Picture 5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7" name="Picture 5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8" name="Picture 5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9" name="Picture 5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" name="Picture 5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1" name="Picture 6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2" name="Picture 6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3" name="Picture 6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" name="Picture 6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5" name="Picture 6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6" name="Picture 6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7" name="Picture 6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8" name="Picture 6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9" name="Picture 6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0" name="Picture 6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1" name="Picture 6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2" name="Picture 6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3" name="Picture 6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" name="Picture 6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" name="Picture 6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" name="Picture 6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" name="Picture 6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" name="Picture 6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" name="Picture 6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" name="Picture 6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" name="Picture 6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2" name="Group 621"/>
          <p:cNvGrpSpPr>
            <a:grpSpLocks noChangeAspect="1"/>
          </p:cNvGrpSpPr>
          <p:nvPr/>
        </p:nvGrpSpPr>
        <p:grpSpPr>
          <a:xfrm>
            <a:off x="9688606" y="5369097"/>
            <a:ext cx="914400" cy="867255"/>
            <a:chOff x="761421" y="2030143"/>
            <a:chExt cx="3193567" cy="3028909"/>
          </a:xfrm>
        </p:grpSpPr>
        <p:pic>
          <p:nvPicPr>
            <p:cNvPr id="623" name="Picture 6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624" name="Picture 6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" name="Picture 6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" name="Picture 6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7" name="Picture 6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" name="Picture 6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6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0" name="Picture 6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1" name="Picture 6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2" name="Picture 6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3" name="Picture 6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" name="Picture 6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" name="Picture 6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" name="Picture 6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6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8" name="Picture 6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9" name="Picture 6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0" name="Picture 6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1" name="Picture 6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2" name="Picture 6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3" name="Picture 6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6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" name="Picture 6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" name="Picture 6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7" name="Picture 6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8" name="Picture 6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9" name="Picture 6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0" name="Picture 6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1" name="Picture 6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" name="Picture 6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" name="Picture 6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" name="Picture 6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" name="Picture 6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6" name="Picture 6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7" name="Picture 6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" name="Picture 6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9" name="Picture 6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0" name="Picture 6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1" name="Picture 6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2" name="Picture 6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3" name="Picture 6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4" name="Picture 6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5" name="Picture 6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6" name="Picture 6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7" name="Picture 6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8" name="Picture 6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9" name="Picture 6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0" name="Picture 6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1" name="Picture 6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2" name="Picture 6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3" name="Picture 6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4" name="Picture 6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" name="Picture 6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" name="Picture 6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7" name="Picture 6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8" name="Picture 6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9" name="Picture 6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0" name="Picture 6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1" name="Picture 6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2" name="Picture 6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3" name="Picture 6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4" name="Picture 6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5" name="Picture 6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" name="Picture 6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" name="Picture 6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8" name="Picture 6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9" name="Picture 6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0" name="Picture 6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1" name="Picture 6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2" name="Picture 6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3" name="Picture 6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4" name="Picture 6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5" name="Picture 6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" name="Picture 6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7" name="Picture 6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8" name="Picture 6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9" name="Picture 6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0" name="Picture 6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1" name="Picture 7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2" name="Picture 7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3" name="Picture 7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4" name="Picture 7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5" name="Picture 7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" name="Picture 7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Picture 7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8" name="Picture 7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9" name="Picture 7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0" name="Picture 7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7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7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7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4" name="Picture 7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5" name="Picture 7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" name="Picture 7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" name="Picture 7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7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7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" name="Picture 7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" name="Picture 7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" name="Picture 7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3" name="Group 722"/>
          <p:cNvGrpSpPr>
            <a:grpSpLocks noChangeAspect="1"/>
          </p:cNvGrpSpPr>
          <p:nvPr/>
        </p:nvGrpSpPr>
        <p:grpSpPr>
          <a:xfrm>
            <a:off x="9688606" y="4412403"/>
            <a:ext cx="914400" cy="867255"/>
            <a:chOff x="761421" y="2030143"/>
            <a:chExt cx="3193567" cy="3028909"/>
          </a:xfrm>
        </p:grpSpPr>
        <p:pic>
          <p:nvPicPr>
            <p:cNvPr id="724" name="Picture 7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725" name="Picture 7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" name="Picture 7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" name="Picture 7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7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7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7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1" name="Picture 7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2" name="Picture 7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7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7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7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7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7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7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7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7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7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2" name="Picture 7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3" name="Picture 7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7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7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7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7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7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9" name="Picture 7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7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7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7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3" name="Picture 7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4" name="Picture 7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7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7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7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7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7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7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7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7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7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4" name="Picture 7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5" name="Picture 7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7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7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7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7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7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7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7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7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7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5" name="Picture 7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6" name="Picture 7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7" name="Picture 7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" name="Picture 7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9" name="Picture 7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0" name="Picture 7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1" name="Picture 7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2" name="Picture 7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3" name="Picture 7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" name="Picture 7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5" name="Picture 7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6" name="Picture 7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7" name="Picture 7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" name="Picture 7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9" name="Picture 7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0" name="Picture 7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1" name="Picture 7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2" name="Picture 7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3" name="Picture 7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4" name="Picture 7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5" name="Picture 7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6" name="Picture 7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7" name="Picture 7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" name="Picture 7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9" name="Picture 7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0" name="Picture 7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1" name="Picture 8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2" name="Picture 8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3" name="Picture 8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4" name="Picture 8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5" name="Picture 8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6" name="Picture 8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7" name="Picture 8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8" name="Picture 8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" name="Picture 8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0" name="Picture 8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1" name="Picture 8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2" name="Picture 8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3" name="Picture 8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4" name="Picture 8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5" name="Picture 8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6" name="Picture 8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7" name="Picture 8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8" name="Picture 8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" name="Picture 8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" name="Picture 8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" name="Picture 8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" name="Picture 8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" name="Picture 8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4" name="Group 823"/>
          <p:cNvGrpSpPr>
            <a:grpSpLocks noChangeAspect="1"/>
          </p:cNvGrpSpPr>
          <p:nvPr/>
        </p:nvGrpSpPr>
        <p:grpSpPr>
          <a:xfrm>
            <a:off x="7601514" y="4429930"/>
            <a:ext cx="914400" cy="867255"/>
            <a:chOff x="761421" y="2030143"/>
            <a:chExt cx="3193567" cy="3028909"/>
          </a:xfrm>
        </p:grpSpPr>
        <p:pic>
          <p:nvPicPr>
            <p:cNvPr id="825" name="Picture 8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826" name="Picture 8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7" name="Picture 8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8" name="Picture 8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" name="Picture 8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0" name="Picture 8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1" name="Picture 8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2" name="Picture 8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3" name="Picture 8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4" name="Picture 8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5" name="Picture 8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6" name="Picture 8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7" name="Picture 8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8" name="Picture 8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" name="Picture 8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0" name="Picture 8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1" name="Picture 8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2" name="Picture 8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3" name="Picture 8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4" name="Picture 8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5" name="Picture 8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6" name="Picture 8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7" name="Picture 8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8" name="Picture 8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9" name="Picture 8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" name="Picture 8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1" name="Picture 8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2" name="Picture 8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3" name="Picture 8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4" name="Picture 8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5" name="Picture 8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6" name="Picture 8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7" name="Picture 8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8" name="Picture 8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9" name="Picture 8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" name="Picture 8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1" name="Picture 8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2" name="Picture 8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" name="Picture 8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4" name="Picture 8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5" name="Picture 8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6" name="Picture 8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7" name="Picture 8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8" name="Picture 8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9" name="Picture 8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" name="Picture 8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1" name="Picture 8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2" name="Picture 8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" name="Picture 8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4" name="Picture 8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5" name="Picture 8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6" name="Picture 8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" name="Picture 8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8" name="Picture 8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9" name="Picture 8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" name="Picture 8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1" name="Picture 8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2" name="Picture 8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3" name="Picture 8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4" name="Picture 8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5" name="Picture 8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6" name="Picture 8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7" name="Picture 8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8" name="Picture 8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9" name="Picture 8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0" name="Picture 8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" name="Picture 8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2" name="Picture 8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3" name="Picture 8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4" name="Picture 8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5" name="Picture 8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6" name="Picture 8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7" name="Picture 8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8" name="Picture 8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9" name="Picture 8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0" name="Picture 8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" name="Picture 9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2" name="Picture 9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3" name="Picture 9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4" name="Picture 9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5" name="Picture 9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6" name="Picture 9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7" name="Picture 9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8" name="Picture 9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9" name="Picture 9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0" name="Picture 9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" name="Picture 9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2" name="Picture 9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3" name="Picture 9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4" name="Picture 9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5" name="Picture 9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6" name="Picture 9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7" name="Picture 9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8" name="Picture 9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9" name="Picture 9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0" name="Picture 9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" name="Picture 9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" name="Picture 9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" name="Picture 9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" name="Picture 9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34" name="Picture 93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" name="Picture 93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" name="Picture 93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" name="Picture 93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8" name="Picture 93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" name="Picture 93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" name="Picture 93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" name="Picture 94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" name="Picture 94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" name="Picture 94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" name="Picture 94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" name="Picture 94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" name="Picture 94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" name="Picture 94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" name="Picture 94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" name="Picture 94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0" name="Picture 94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1" name="Picture 95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" name="Picture 95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" name="Picture 95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4" name="Picture 95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5" name="Picture 95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6" name="Picture 95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7" name="Picture 95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8" name="Picture 95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9" name="Picture 95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" name="Picture 95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" name="Picture 96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" name="Picture 96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" name="Picture 96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" name="Picture 96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" name="Picture 96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6" name="Picture 96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7" name="Picture 96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8" name="Picture 96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9" name="Picture 96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0" name="Picture 96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1" name="Picture 97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" name="Picture 97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" name="Picture 97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" name="Picture 97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5" name="Picture 97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6" name="Picture 97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Picture 97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" name="Picture 97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9" name="Picture 97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0" name="Picture 97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1" name="Picture 98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2" name="Picture 98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" name="Picture 98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4" name="Picture 98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" name="Picture 98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6" name="Picture 98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7" name="Picture 98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" name="Picture 98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" name="Picture 98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0" name="Picture 98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1" name="Picture 99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2" name="Picture 99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Picture 99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" name="Picture 100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" name="Picture 100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" name="Picture 100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" name="Picture 100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" name="Picture 100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" name="Picture 100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" name="Picture 101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" name="Picture 101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Picture 101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" name="Picture 101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5" name="Picture 101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6" name="Picture 101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" name="Picture 101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8" name="Picture 101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9" name="Picture 101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" name="Picture 101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1" name="Picture 102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" name="Picture 102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3" name="Picture 102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2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45788" y="125988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2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2358" y="125988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57158" y="125988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2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1958" y="125988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9673" y="125988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2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04864" y="126998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24181" y="126998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03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8303" y="1265135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3988" y="125988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3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1496" y="126998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52656" b="53444"/>
          <a:stretch/>
        </p:blipFill>
        <p:spPr bwMode="auto">
          <a:xfrm>
            <a:off x="9335338" y="1259881"/>
            <a:ext cx="203647" cy="2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03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06845" y="156069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03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26162" y="156069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03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40284" y="1555852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5969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03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3477" y="156069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04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28017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04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47334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04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1456" y="154575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104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54049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04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4649" y="15505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6" name="Group 1045"/>
          <p:cNvGrpSpPr/>
          <p:nvPr/>
        </p:nvGrpSpPr>
        <p:grpSpPr>
          <a:xfrm>
            <a:off x="7176073" y="429755"/>
            <a:ext cx="4725824" cy="5888053"/>
            <a:chOff x="7400658" y="777667"/>
            <a:chExt cx="4725824" cy="5888053"/>
          </a:xfrm>
        </p:grpSpPr>
        <p:sp>
          <p:nvSpPr>
            <p:cNvPr id="1047" name="Rectangle 1046"/>
            <p:cNvSpPr/>
            <p:nvPr/>
          </p:nvSpPr>
          <p:spPr>
            <a:xfrm>
              <a:off x="7400658" y="777667"/>
              <a:ext cx="4725824" cy="588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8" name="Group 1047"/>
            <p:cNvGrpSpPr/>
            <p:nvPr/>
          </p:nvGrpSpPr>
          <p:grpSpPr>
            <a:xfrm>
              <a:off x="7618739" y="2102482"/>
              <a:ext cx="4207955" cy="2168138"/>
              <a:chOff x="7618739" y="2102482"/>
              <a:chExt cx="4207955" cy="2168138"/>
            </a:xfrm>
          </p:grpSpPr>
          <p:pic>
            <p:nvPicPr>
              <p:cNvPr id="1049" name="Picture 10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10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10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10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10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10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10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10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10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10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245405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10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10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10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10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3" name="Picture 10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10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5" name="Picture 10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10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7" name="Picture 10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10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264195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10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0" name="Picture 10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1" name="Picture 10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10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10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10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10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10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10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10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39354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10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0" name="Picture 10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1" name="Picture 10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10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10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10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10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10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10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10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58144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10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10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10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10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10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10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10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10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10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10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76933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10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0" name="Picture 10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11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11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11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11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11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11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11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8" name="Picture 11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95723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11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0" name="Picture 11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11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11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11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4" name="Picture 11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11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11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11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8" name="Picture 11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41451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9" name="TextBox 1118"/>
              <p:cNvSpPr txBox="1"/>
              <p:nvPr/>
            </p:nvSpPr>
            <p:spPr>
              <a:xfrm>
                <a:off x="9994416" y="2102482"/>
                <a:ext cx="15898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52%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</a:rPr>
                  <a:t>(Prisoners)</a:t>
                </a:r>
              </a:p>
            </p:txBody>
          </p:sp>
          <p:pic>
            <p:nvPicPr>
              <p:cNvPr id="1120" name="Picture 11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11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11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3" name="Picture 11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4" name="Picture 11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5" name="Picture 11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" name="Picture 11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" name="Picture 11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" name="Picture 11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" name="Picture 11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2820591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" name="Picture 11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1" name="Picture 11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2" name="Picture 11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3" name="Picture 11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4" name="Picture 11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5" name="Picture 11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11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11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8" name="Picture 11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" name="Picture 11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008488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" name="Picture 11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927624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11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109827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11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293088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11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475291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11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657494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5" name="Picture 11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0839697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6" name="Picture 11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021900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7" name="Picture 11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205161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11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387364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11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11569567" y="31963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0" name="Picture 11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1" name="Picture 11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2" name="Picture 11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3" name="Picture 11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4" name="Picture 11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5" name="Picture 11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6" name="Picture 11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" name="Picture 11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8" name="Picture 11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9" name="Picture 11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246000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0" name="Picture 11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11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2" name="Picture 11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3" name="Picture 11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4" name="Picture 11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5" name="Picture 11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6" name="Picture 11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7" name="Picture 11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8" name="Picture 11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9" name="Picture 11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264789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11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1" name="Picture 11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2" name="Picture 11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3" name="Picture 11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4" name="Picture 11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5" name="Picture 11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6" name="Picture 11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7" name="Picture 11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8" name="Picture 11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9" name="Picture 11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399485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0" name="Picture 11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1" name="Picture 11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2" name="Picture 11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3" name="Picture 11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4" name="Picture 11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5" name="Picture 11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" name="Picture 11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7" name="Picture 11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8" name="Picture 11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9" name="Picture 11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58738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0" name="Picture 11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1" name="Picture 11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2" name="Picture 11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3" name="Picture 11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4" name="Picture 11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5" name="Picture 11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6" name="Picture 11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7" name="Picture 11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8" name="Picture 11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9" name="Picture 11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775279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0" name="Picture 11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1" name="Picture 12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2" name="Picture 12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3" name="Picture 12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4" name="Picture 12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5" name="Picture 12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6" name="Picture 12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7" name="Picture 12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8" name="Picture 12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9" name="Picture 12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96317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0" name="Picture 12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1" name="Picture 12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2" name="Picture 12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3" name="Picture 12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4" name="Picture 12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5" name="Picture 12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6" name="Picture 12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7" name="Picture 12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8" name="Picture 12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9" name="Picture 12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4151074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0" name="TextBox 1219"/>
              <p:cNvSpPr txBox="1"/>
              <p:nvPr/>
            </p:nvSpPr>
            <p:spPr>
              <a:xfrm>
                <a:off x="7618739" y="2108423"/>
                <a:ext cx="18111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19%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</a:rPr>
                  <a:t>(Residents)</a:t>
                </a:r>
              </a:p>
            </p:txBody>
          </p:sp>
          <p:pic>
            <p:nvPicPr>
              <p:cNvPr id="1221" name="Picture 12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2" name="Picture 12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3" name="Picture 12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4" name="Picture 12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5" name="Picture 12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6" name="Picture 12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7" name="Picture 12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8" name="Picture 12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" name="Picture 12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0" name="Picture 12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2826532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1" name="Picture 12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2" name="Picture 12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3" name="Picture 12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4" name="Picture 12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5" name="Picture 12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6" name="Picture 12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7" name="Picture 12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8" name="Picture 12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9" name="Picture 12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0" name="Picture 12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014430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1" name="Picture 12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665861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2" name="Picture 12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848064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3" name="Picture 12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31325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4" name="Picture 12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213528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5" name="Picture 12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95731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6" name="Picture 12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577934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7" name="Picture 12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760137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8" name="Picture 12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43398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9" name="Picture 12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125601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0" name="Picture 12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307804" y="3202327"/>
                <a:ext cx="257127" cy="119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1" name="Right Brace 1250"/>
              <p:cNvSpPr/>
              <p:nvPr/>
            </p:nvSpPr>
            <p:spPr>
              <a:xfrm flipH="1">
                <a:off x="9771966" y="2433077"/>
                <a:ext cx="232308" cy="1148364"/>
              </a:xfrm>
              <a:prstGeom prst="rightBrace">
                <a:avLst>
                  <a:gd name="adj1" fmla="val 35984"/>
                  <a:gd name="adj2" fmla="val 1938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2" name="Left Brace 1251"/>
              <p:cNvSpPr/>
              <p:nvPr/>
            </p:nvSpPr>
            <p:spPr>
              <a:xfrm flipH="1">
                <a:off x="9527553" y="2454058"/>
                <a:ext cx="79035" cy="307443"/>
              </a:xfrm>
              <a:prstGeom prst="leftBrace">
                <a:avLst>
                  <a:gd name="adj1" fmla="val 57321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8652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6990461" y="429755"/>
            <a:ext cx="8546" cy="57830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6" y="429755"/>
            <a:ext cx="5465411" cy="5829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28660" y="398620"/>
            <a:ext cx="350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per 1000 Adults </a:t>
            </a:r>
          </a:p>
          <a:p>
            <a:r>
              <a:rPr lang="en-US" dirty="0"/>
              <a:t>Admitted to Prison Citywide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601514" y="5362816"/>
            <a:ext cx="914400" cy="867255"/>
            <a:chOff x="761421" y="2030143"/>
            <a:chExt cx="3193567" cy="3028909"/>
          </a:xfrm>
        </p:grpSpPr>
        <p:pic>
          <p:nvPicPr>
            <p:cNvPr id="15" name="Picture 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16" name="Picture 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8646026" y="5370839"/>
            <a:ext cx="914400" cy="867255"/>
            <a:chOff x="761421" y="2030143"/>
            <a:chExt cx="3193567" cy="3028909"/>
          </a:xfrm>
        </p:grpSpPr>
        <p:pic>
          <p:nvPicPr>
            <p:cNvPr id="116" name="Picture 1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117" name="Picture 1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1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1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1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1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1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1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1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1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1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1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2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2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2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2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2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2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2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2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2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2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2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10684193" y="3455709"/>
            <a:ext cx="914400" cy="867255"/>
            <a:chOff x="761421" y="2030143"/>
            <a:chExt cx="3193567" cy="3028909"/>
          </a:xfrm>
        </p:grpSpPr>
        <p:pic>
          <p:nvPicPr>
            <p:cNvPr id="217" name="Picture 2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218" name="Picture 2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2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2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Picture 2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2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2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Picture 2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2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2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2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2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2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" name="Picture 2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2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" name="Picture 2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2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2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2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2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2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2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2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2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2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2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2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2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2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2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2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2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2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2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2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2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2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2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2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2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2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2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2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2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2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2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2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2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2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2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2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2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2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2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2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2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2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" name="Picture 2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7" name="Picture 2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8" name="Picture 2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" name="Picture 2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2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2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2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2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2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2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2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" name="Picture 2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2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2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0" name="Picture 2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1" name="Picture 3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3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3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3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Picture 3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3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" name="Picture 3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3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3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" name="Picture 3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" name="Picture 3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3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3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" name="Picture 3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3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" name="Picture 3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" name="Group 316"/>
          <p:cNvGrpSpPr>
            <a:grpSpLocks noChangeAspect="1"/>
          </p:cNvGrpSpPr>
          <p:nvPr/>
        </p:nvGrpSpPr>
        <p:grpSpPr>
          <a:xfrm>
            <a:off x="8650299" y="4427516"/>
            <a:ext cx="914400" cy="867255"/>
            <a:chOff x="761421" y="2030143"/>
            <a:chExt cx="3193567" cy="3028909"/>
          </a:xfrm>
        </p:grpSpPr>
        <p:pic>
          <p:nvPicPr>
            <p:cNvPr id="318" name="Picture 3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319" name="Picture 3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" name="Picture 3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" name="Picture 3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" name="Picture 3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" name="Picture 3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4" name="Picture 3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" name="Picture 3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" name="Picture 3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3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3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" name="Picture 3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" name="Picture 3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" name="Picture 3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" name="Picture 3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" name="Picture 3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" name="Picture 3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" name="Picture 3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" name="Picture 3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" name="Picture 3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" name="Picture 3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3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3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3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3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3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3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3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3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3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3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3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3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" name="Picture 3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" name="Picture 3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3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3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3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3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3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3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3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3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3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3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3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3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3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3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3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3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3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3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3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3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" name="Picture 3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4" name="Picture 3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5" name="Picture 3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" name="Picture 3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" name="Picture 3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3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" name="Picture 3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0" name="Picture 3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1" name="Picture 3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2" name="Picture 3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3" name="Picture 3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4" name="Picture 3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3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3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" name="Picture 3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3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3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3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3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3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3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3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3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3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3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8" name="Picture 3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" name="Picture 3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3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4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4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4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4" name="Picture 4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4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4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4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4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4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4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4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4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4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4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4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4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4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8" name="Group 417"/>
          <p:cNvGrpSpPr>
            <a:grpSpLocks noChangeAspect="1"/>
          </p:cNvGrpSpPr>
          <p:nvPr/>
        </p:nvGrpSpPr>
        <p:grpSpPr>
          <a:xfrm>
            <a:off x="10684193" y="5369097"/>
            <a:ext cx="914400" cy="867255"/>
            <a:chOff x="761421" y="2030143"/>
            <a:chExt cx="3193567" cy="3028909"/>
          </a:xfrm>
        </p:grpSpPr>
        <p:pic>
          <p:nvPicPr>
            <p:cNvPr id="419" name="Picture 4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420" name="Picture 4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4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4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4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4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4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" name="Picture 4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4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4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4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4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4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4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4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4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4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4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4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4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4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4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4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4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4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4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4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4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7" name="Picture 4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" name="Picture 4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9" name="Picture 4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4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4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4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4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4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4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4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4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4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4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4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4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4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4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4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4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4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4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4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9" name="Picture 4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0" name="Picture 4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" name="Picture 4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2" name="Picture 4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4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4" name="Picture 4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5" name="Picture 4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6" name="Picture 4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4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" name="Picture 4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" name="Picture 4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0" name="Picture 4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" name="Picture 4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" name="Picture 4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3" name="Picture 4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4" name="Picture 4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5" name="Picture 4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6" name="Picture 4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7" name="Picture 4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8" name="Picture 4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9" name="Picture 4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0" name="Picture 4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" name="Picture 4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" name="Picture 4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3" name="Picture 4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" name="Picture 4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5" name="Picture 4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6" name="Picture 4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" name="Picture 5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" name="Picture 5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3" name="Picture 5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4" name="Picture 5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5" name="Picture 5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" name="Picture 5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" name="Picture 5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8" name="Picture 5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" name="Picture 5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" name="Picture 5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" name="Picture 5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" name="Picture 5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" name="Picture 5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" name="Picture 5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" name="Picture 5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" name="Picture 5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" name="Picture 5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" name="Picture 5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9" name="Group 518"/>
          <p:cNvGrpSpPr>
            <a:grpSpLocks noChangeAspect="1"/>
          </p:cNvGrpSpPr>
          <p:nvPr/>
        </p:nvGrpSpPr>
        <p:grpSpPr>
          <a:xfrm>
            <a:off x="10684193" y="4412402"/>
            <a:ext cx="914400" cy="867255"/>
            <a:chOff x="761421" y="2030143"/>
            <a:chExt cx="3193567" cy="3028909"/>
          </a:xfrm>
        </p:grpSpPr>
        <p:pic>
          <p:nvPicPr>
            <p:cNvPr id="520" name="Picture 5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521" name="Picture 5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" name="Picture 5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3" name="Picture 5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4" name="Picture 5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5" name="Picture 5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" name="Picture 5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7" name="Picture 5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8" name="Picture 5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9" name="Picture 5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0" name="Picture 5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1" name="Picture 5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" name="Picture 5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3" name="Picture 5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4" name="Picture 5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5" name="Picture 5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6" name="Picture 5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7" name="Picture 5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8" name="Picture 5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9" name="Picture 5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" name="Picture 5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1" name="Picture 5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" name="Picture 5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3" name="Picture 5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4" name="Picture 5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5" name="Picture 5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6" name="Picture 5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7" name="Picture 5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8" name="Picture 5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9" name="Picture 5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" name="Picture 5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1" name="Picture 5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" name="Picture 5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" name="Picture 5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4" name="Picture 5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5" name="Picture 5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6" name="Picture 5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" name="Picture 5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8" name="Picture 5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9" name="Picture 5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0" name="Picture 5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1" name="Picture 5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2" name="Picture 5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" name="Picture 5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4" name="Picture 5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5" name="Picture 5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6" name="Picture 5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7" name="Picture 5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8" name="Picture 5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9" name="Picture 5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0" name="Picture 5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1" name="Picture 5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2" name="Picture 5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" name="Picture 5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4" name="Picture 5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5" name="Picture 5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6" name="Picture 5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7" name="Picture 5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8" name="Picture 5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9" name="Picture 5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0" name="Picture 5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1" name="Picture 5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2" name="Picture 5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" name="Picture 5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4" name="Picture 5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" name="Picture 5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6" name="Picture 5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7" name="Picture 5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8" name="Picture 5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9" name="Picture 5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0" name="Picture 5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1" name="Picture 5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2" name="Picture 5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" name="Picture 5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" name="Picture 5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5" name="Picture 5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6" name="Picture 5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7" name="Picture 5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8" name="Picture 5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9" name="Picture 5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" name="Picture 5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1" name="Picture 6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2" name="Picture 6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3" name="Picture 6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" name="Picture 6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5" name="Picture 6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6" name="Picture 6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7" name="Picture 6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8" name="Picture 6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9" name="Picture 6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0" name="Picture 6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1" name="Picture 6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2" name="Picture 6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3" name="Picture 6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" name="Picture 6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" name="Picture 6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" name="Picture 6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" name="Picture 6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" name="Picture 6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" name="Picture 6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0" name="Group 619"/>
          <p:cNvGrpSpPr>
            <a:grpSpLocks noChangeAspect="1"/>
          </p:cNvGrpSpPr>
          <p:nvPr/>
        </p:nvGrpSpPr>
        <p:grpSpPr>
          <a:xfrm>
            <a:off x="9688606" y="5369097"/>
            <a:ext cx="914400" cy="867255"/>
            <a:chOff x="761421" y="2030143"/>
            <a:chExt cx="3193567" cy="3028909"/>
          </a:xfrm>
        </p:grpSpPr>
        <p:pic>
          <p:nvPicPr>
            <p:cNvPr id="621" name="Picture 6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622" name="Picture 6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" name="Picture 6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" name="Picture 6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" name="Picture 6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" name="Picture 6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7" name="Picture 6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" name="Picture 6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6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0" name="Picture 6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1" name="Picture 6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2" name="Picture 6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3" name="Picture 6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" name="Picture 6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" name="Picture 6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" name="Picture 6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6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8" name="Picture 6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9" name="Picture 6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0" name="Picture 6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1" name="Picture 6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2" name="Picture 6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3" name="Picture 6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6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" name="Picture 6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" name="Picture 6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7" name="Picture 6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8" name="Picture 6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9" name="Picture 6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0" name="Picture 6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1" name="Picture 6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" name="Picture 6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" name="Picture 6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" name="Picture 6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" name="Picture 6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6" name="Picture 6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7" name="Picture 6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" name="Picture 6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9" name="Picture 6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0" name="Picture 6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1" name="Picture 6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2" name="Picture 6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3" name="Picture 6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4" name="Picture 6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5" name="Picture 6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6" name="Picture 6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7" name="Picture 6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8" name="Picture 6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9" name="Picture 6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0" name="Picture 6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1" name="Picture 6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2" name="Picture 6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3" name="Picture 6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4" name="Picture 6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" name="Picture 6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" name="Picture 6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7" name="Picture 6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8" name="Picture 6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9" name="Picture 6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0" name="Picture 6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1" name="Picture 6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2" name="Picture 6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3" name="Picture 6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4" name="Picture 6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5" name="Picture 6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" name="Picture 6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" name="Picture 6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8" name="Picture 6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9" name="Picture 6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0" name="Picture 6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1" name="Picture 6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2" name="Picture 6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3" name="Picture 6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4" name="Picture 6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5" name="Picture 6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" name="Picture 6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7" name="Picture 6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8" name="Picture 6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9" name="Picture 6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0" name="Picture 6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1" name="Picture 7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2" name="Picture 7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3" name="Picture 7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4" name="Picture 7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5" name="Picture 7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" name="Picture 7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Picture 7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8" name="Picture 7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9" name="Picture 7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0" name="Picture 7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7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7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7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4" name="Picture 7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5" name="Picture 7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" name="Picture 7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" name="Picture 7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7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7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" name="Picture 7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1" name="Group 720"/>
          <p:cNvGrpSpPr>
            <a:grpSpLocks noChangeAspect="1"/>
          </p:cNvGrpSpPr>
          <p:nvPr/>
        </p:nvGrpSpPr>
        <p:grpSpPr>
          <a:xfrm>
            <a:off x="9688606" y="4412403"/>
            <a:ext cx="914400" cy="867255"/>
            <a:chOff x="761421" y="2030143"/>
            <a:chExt cx="3193567" cy="3028909"/>
          </a:xfrm>
        </p:grpSpPr>
        <p:pic>
          <p:nvPicPr>
            <p:cNvPr id="722" name="Picture 7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723" name="Picture 7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" name="Picture 7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7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" name="Picture 7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" name="Picture 7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7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7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7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1" name="Picture 7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2" name="Picture 7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7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7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7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7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7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7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7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7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7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2" name="Picture 7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3" name="Picture 7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7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7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7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7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7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9" name="Picture 7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7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7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7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3" name="Picture 7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4" name="Picture 7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7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7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7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7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7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7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7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7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7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4" name="Picture 7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5" name="Picture 7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7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7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7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7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7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7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7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7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7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5" name="Picture 7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6" name="Picture 7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7" name="Picture 7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" name="Picture 7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9" name="Picture 7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0" name="Picture 7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1" name="Picture 7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2" name="Picture 7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3" name="Picture 7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" name="Picture 7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5" name="Picture 7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6" name="Picture 7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7" name="Picture 7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" name="Picture 7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9" name="Picture 7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0" name="Picture 7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1" name="Picture 7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2" name="Picture 7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3" name="Picture 7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4" name="Picture 7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5" name="Picture 7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6" name="Picture 7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7" name="Picture 7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" name="Picture 7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9" name="Picture 7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0" name="Picture 7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1" name="Picture 8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2" name="Picture 8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3" name="Picture 8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4" name="Picture 8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5" name="Picture 8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6" name="Picture 8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7" name="Picture 8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8" name="Picture 8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" name="Picture 8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0" name="Picture 8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1" name="Picture 8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2" name="Picture 8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3" name="Picture 8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4" name="Picture 8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5" name="Picture 8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6" name="Picture 8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7" name="Picture 8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8" name="Picture 8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" name="Picture 8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" name="Picture 8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" name="Picture 8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2" name="Group 821"/>
          <p:cNvGrpSpPr>
            <a:grpSpLocks noChangeAspect="1"/>
          </p:cNvGrpSpPr>
          <p:nvPr/>
        </p:nvGrpSpPr>
        <p:grpSpPr>
          <a:xfrm>
            <a:off x="7601514" y="4429930"/>
            <a:ext cx="914400" cy="867255"/>
            <a:chOff x="761421" y="2030143"/>
            <a:chExt cx="3193567" cy="3028909"/>
          </a:xfrm>
        </p:grpSpPr>
        <p:pic>
          <p:nvPicPr>
            <p:cNvPr id="823" name="Picture 82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030143"/>
              <a:ext cx="430137" cy="199984"/>
            </a:xfrm>
            <a:prstGeom prst="rect">
              <a:avLst/>
            </a:prstGeom>
            <a:solidFill>
              <a:schemeClr val="bg2"/>
            </a:solidFill>
            <a:extLst/>
          </p:spPr>
        </p:pic>
        <p:pic>
          <p:nvPicPr>
            <p:cNvPr id="824" name="Picture 82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" name="Picture 82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6" name="Picture 82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7" name="Picture 82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8" name="Picture 82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" name="Picture 82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0" name="Picture 82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1" name="Picture 83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2" name="Picture 83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3444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3" name="Picture 83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4" name="Picture 83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5" name="Picture 83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6" name="Picture 83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7" name="Picture 83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8" name="Picture 83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" name="Picture 83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0" name="Picture 83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1" name="Picture 84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2" name="Picture 84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6587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3" name="Picture 84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4" name="Picture 84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5" name="Picture 84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6" name="Picture 84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7" name="Picture 84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8" name="Picture 84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9" name="Picture 84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" name="Picture 84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1" name="Picture 85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2" name="Picture 85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29731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3" name="Picture 85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4" name="Picture 85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5" name="Picture 85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6" name="Picture 85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7" name="Picture 85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8" name="Picture 85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9" name="Picture 85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" name="Picture 85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1" name="Picture 86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2" name="Picture 86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2874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" name="Picture 86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4" name="Picture 86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5" name="Picture 86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6" name="Picture 86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7" name="Picture 86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8" name="Picture 86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9" name="Picture 86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" name="Picture 86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1" name="Picture 87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2" name="Picture 87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6017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" name="Picture 87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4" name="Picture 87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5" name="Picture 87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6" name="Picture 87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" name="Picture 87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8" name="Picture 87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9" name="Picture 87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" name="Picture 87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1" name="Picture 88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2" name="Picture 88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391609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3" name="Picture 88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4" name="Picture 88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5" name="Picture 88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6" name="Picture 88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7" name="Picture 88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8" name="Picture 88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9" name="Picture 88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0" name="Picture 88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1" name="Picture 89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2" name="Picture 89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23041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3" name="Picture 89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4" name="Picture 89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5" name="Picture 89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6" name="Picture 89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7" name="Picture 89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8" name="Picture 89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9" name="Picture 89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0" name="Picture 89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" name="Picture 90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2" name="Picture 90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5447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3" name="Picture 90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781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4" name="Picture 90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8291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5" name="Picture 90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94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6" name="Picture 90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42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7" name="Picture 90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90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8" name="Picture 90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38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9" name="Picture 90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868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0" name="Picture 90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52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" name="Picture 91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200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2" name="Picture 91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4851" y="4859068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3" name="Picture 912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094553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4" name="Picture 913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3870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5" name="Picture 914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6918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6" name="Picture 915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19966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7" name="Picture 916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3014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8" name="Picture 917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60627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9" name="Picture 918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29128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0" name="Picture 919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2176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" name="Picture 920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3522445" y="2030143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" name="Picture 921" descr="http://cliparts101.com/files/181/B0DCAE0127910049DB94483FC60764D9/Man_silhouett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07"/>
            <a:stretch/>
          </p:blipFill>
          <p:spPr bwMode="auto">
            <a:xfrm>
              <a:off x="761421" y="2345477"/>
              <a:ext cx="430137" cy="1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3" name="Picture 92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" name="Picture 92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" name="Picture 92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" name="Picture 92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" name="Picture 92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" name="Picture 92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9" name="Picture 92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" name="Picture 92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" name="Picture 93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5938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" name="Picture 93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" name="Picture 93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" name="Picture 93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" name="Picture 93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" name="Picture 93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" name="Picture 93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8" name="Picture 93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" name="Picture 93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" name="Picture 93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" name="Picture 94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19081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" name="Picture 94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" name="Picture 94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" name="Picture 94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" name="Picture 94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" name="Picture 94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" name="Picture 94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" name="Picture 94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" name="Picture 94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0" name="Picture 94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1" name="Picture 95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2225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" name="Picture 95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" name="Picture 95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4" name="Picture 95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5" name="Picture 95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6" name="Picture 95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7" name="Picture 95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8" name="Picture 95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9" name="Picture 95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" name="Picture 95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" name="Picture 96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53684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" name="Picture 96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" name="Picture 96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" name="Picture 96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" name="Picture 96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6" name="Picture 96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7" name="Picture 96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8" name="Picture 96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9" name="Picture 96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0" name="Picture 96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1" name="Picture 97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285117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" name="Picture 97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" name="Picture 97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" name="Picture 97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5" name="Picture 97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6" name="Picture 97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Picture 97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" name="Picture 97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9" name="Picture 97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0" name="Picture 97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1" name="Picture 98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165498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2" name="Picture 98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" name="Picture 98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4" name="Picture 98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" name="Picture 98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6" name="Picture 98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7" name="Picture 98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" name="Picture 98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" name="Picture 98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0" name="Picture 98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1" name="Picture 99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479823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2" name="Picture 99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12028" y="126603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Picture 99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345" y="126603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4" name="Picture 99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45467" y="1261194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" name="Picture 99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51152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6" name="Picture 99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8660" y="1266039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7" name="Picture 99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33200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" name="Picture 99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2517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" name="Picture 99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6639" y="1251095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" name="Picture 99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72324" y="124584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" name="Picture 100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9832" y="1255940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" name="Picture 100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8660" y="1577127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" name="Picture 100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" name="Picture 100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" name="Picture 100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" name="Picture 100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" name="Picture 100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" name="Picture 100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" name="Picture 100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" name="Picture 100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" name="Picture 101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" name="Picture 101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3807661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Picture 1012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5204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" name="Picture 1013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782520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5" name="Picture 1014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1317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6" name="Picture 1015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4365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" name="Picture 1016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87413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8" name="Picture 1017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0461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9" name="Picture 1018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35097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" name="Picture 1019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6575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1" name="Picture 1020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99623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" name="Picture 1021" descr="http://cliparts101.com/files/181/B0DCAE0127910049DB94483FC60764D9/Man_silhouette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07"/>
          <a:stretch/>
        </p:blipFill>
        <p:spPr bwMode="auto">
          <a:xfrm>
            <a:off x="10267141" y="4121986"/>
            <a:ext cx="430137" cy="1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3" name="Group 1022"/>
          <p:cNvGrpSpPr/>
          <p:nvPr/>
        </p:nvGrpSpPr>
        <p:grpSpPr>
          <a:xfrm>
            <a:off x="7185356" y="456588"/>
            <a:ext cx="4725824" cy="5888053"/>
            <a:chOff x="1033414" y="825311"/>
            <a:chExt cx="4725824" cy="5888053"/>
          </a:xfrm>
        </p:grpSpPr>
        <p:sp>
          <p:nvSpPr>
            <p:cNvPr id="1024" name="Rectangle 1023"/>
            <p:cNvSpPr/>
            <p:nvPr/>
          </p:nvSpPr>
          <p:spPr>
            <a:xfrm>
              <a:off x="1033414" y="825311"/>
              <a:ext cx="4725824" cy="588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5" name="Group 1024"/>
            <p:cNvGrpSpPr>
              <a:grpSpLocks noChangeAspect="1"/>
            </p:cNvGrpSpPr>
            <p:nvPr/>
          </p:nvGrpSpPr>
          <p:grpSpPr>
            <a:xfrm>
              <a:off x="1251495" y="2150126"/>
              <a:ext cx="4207955" cy="2168138"/>
              <a:chOff x="3277462" y="1794820"/>
              <a:chExt cx="7039317" cy="3626985"/>
            </a:xfrm>
          </p:grpSpPr>
          <p:pic>
            <p:nvPicPr>
              <p:cNvPr id="1026" name="Picture 10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10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10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10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10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10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10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10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0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23829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0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10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0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10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0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10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0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10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10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10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26972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10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10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10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10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10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10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10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10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10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10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39545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10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10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10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10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10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10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10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3" name="Picture 10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10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5" name="Picture 10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426890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10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7" name="Picture 10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10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10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0" name="Picture 10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1" name="Picture 10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10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10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10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10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458323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10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10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10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10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0" name="Picture 10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1" name="Picture 10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10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10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10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10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4897557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10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10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10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10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10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10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10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10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10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10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5211882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6" name="TextBox 1095"/>
              <p:cNvSpPr txBox="1"/>
              <p:nvPr/>
            </p:nvSpPr>
            <p:spPr>
              <a:xfrm>
                <a:off x="7251636" y="1794820"/>
                <a:ext cx="2659555" cy="56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50%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</a:rPr>
                  <a:t>(Prisoners)</a:t>
                </a:r>
              </a:p>
            </p:txBody>
          </p:sp>
          <p:pic>
            <p:nvPicPr>
              <p:cNvPr id="1097" name="Picture 109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10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10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0" name="Picture 10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11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11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11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11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11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11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299611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11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8" name="Picture 11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11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0" name="Picture 11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11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11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11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4" name="Picture 11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11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11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3310439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11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13990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8" name="Picture 11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44470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9" name="Picture 11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775127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0" name="Picture 11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05607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11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36087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11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66567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3" name="Picture 11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897047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4" name="Picture 11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27704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5" name="Picture 11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58184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" name="Picture 11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9886642" y="3624764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" name="Picture 11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" name="Picture 112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" name="Picture 112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" name="Picture 112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1" name="Picture 113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2" name="Picture 113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3" name="Picture 113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4" name="Picture 113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5" name="Picture 113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113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23928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113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8" name="Picture 113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" name="Picture 113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" name="Picture 113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114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114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114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114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5" name="Picture 114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6" name="Picture 114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27072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7" name="Picture 114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114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114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0" name="Picture 114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1" name="Picture 115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2" name="Picture 115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3" name="Picture 115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4" name="Picture 115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5" name="Picture 115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6" name="Picture 115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39645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" name="Picture 115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8" name="Picture 115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9" name="Picture 115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0" name="Picture 115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116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2" name="Picture 116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3" name="Picture 116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4" name="Picture 116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5" name="Picture 116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6" name="Picture 116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427884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7" name="Picture 116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8" name="Picture 116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9" name="Picture 116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116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1" name="Picture 117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2" name="Picture 117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3" name="Picture 117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4" name="Picture 117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5" name="Picture 117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6" name="Picture 117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459317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7" name="Picture 117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8" name="Picture 117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9" name="Picture 117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0" name="Picture 117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1" name="Picture 118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2" name="Picture 118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3" name="Picture 118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4" name="Picture 118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5" name="Picture 118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" name="Picture 118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4907496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7" name="Picture 118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8" name="Picture 118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9" name="Picture 118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0" name="Picture 118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1" name="Picture 119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2" name="Picture 119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3" name="Picture 119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4" name="Picture 119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5" name="Picture 119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6" name="Picture 119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5221821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7" name="TextBox 1196"/>
              <p:cNvSpPr txBox="1"/>
              <p:nvPr/>
            </p:nvSpPr>
            <p:spPr>
              <a:xfrm>
                <a:off x="3277462" y="1804758"/>
                <a:ext cx="3029731" cy="56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20%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</a:rPr>
                  <a:t>(Residents)</a:t>
                </a:r>
              </a:p>
            </p:txBody>
          </p:sp>
          <p:pic>
            <p:nvPicPr>
              <p:cNvPr id="1198" name="Picture 119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9" name="Picture 119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0" name="Picture 119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1" name="Picture 120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2" name="Picture 120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3" name="Picture 120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4" name="Picture 120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5" name="Picture 120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6" name="Picture 120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7" name="Picture 120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300605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8" name="Picture 120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9" name="Picture 120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0" name="Picture 120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1" name="Picture 121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2" name="Picture 121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3" name="Picture 121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4" name="Picture 121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5" name="Picture 121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6" name="Picture 121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7" name="Picture 121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3320378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8" name="Picture 1217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35629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9" name="Picture 1218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66109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0" name="Picture 1219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396766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1" name="Picture 1220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27246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2" name="Picture 1221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57726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3" name="Picture 1222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488206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4" name="Picture 1223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18686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5" name="Picture 1224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49343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6" name="Picture 1225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579823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7" name="Picture 1226" descr="http://cliparts101.com/files/181/B0DCAE0127910049DB94483FC60764D9/Man_silhouette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07"/>
              <a:stretch/>
            </p:blipFill>
            <p:spPr bwMode="auto">
              <a:xfrm>
                <a:off x="6103030" y="3634703"/>
                <a:ext cx="430137" cy="199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8" name="Right Brace 1227"/>
              <p:cNvSpPr/>
              <p:nvPr/>
            </p:nvSpPr>
            <p:spPr>
              <a:xfrm flipH="1">
                <a:off x="6879510" y="2347858"/>
                <a:ext cx="304800" cy="1506708"/>
              </a:xfrm>
              <a:prstGeom prst="rightBrace">
                <a:avLst>
                  <a:gd name="adj1" fmla="val 35984"/>
                  <a:gd name="adj2" fmla="val 1938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Left Brace 1228"/>
              <p:cNvSpPr/>
              <p:nvPr/>
            </p:nvSpPr>
            <p:spPr>
              <a:xfrm flipH="1">
                <a:off x="6470639" y="2382957"/>
                <a:ext cx="132214" cy="514309"/>
              </a:xfrm>
              <a:prstGeom prst="leftBrace">
                <a:avLst>
                  <a:gd name="adj1" fmla="val 57321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6903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YC_adm1K_tract_v2 [Converted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136" y="429755"/>
            <a:ext cx="5951913" cy="58895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990461" y="429755"/>
            <a:ext cx="8546" cy="57830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195112" y="1263874"/>
            <a:ext cx="4572000" cy="4114800"/>
            <a:chOff x="-2081694" y="1123044"/>
            <a:chExt cx="4572000" cy="4114800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4240399419"/>
                </p:ext>
              </p:extLst>
            </p:nvPr>
          </p:nvGraphicFramePr>
          <p:xfrm>
            <a:off x="-2081694" y="1123044"/>
            <a:ext cx="4572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-525644" y="1800195"/>
              <a:ext cx="0" cy="2867025"/>
            </a:xfrm>
            <a:prstGeom prst="line">
              <a:avLst/>
            </a:prstGeom>
            <a:ln w="6350">
              <a:solidFill>
                <a:srgbClr val="969696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4"/>
            <p:cNvSpPr txBox="1"/>
            <p:nvPr/>
          </p:nvSpPr>
          <p:spPr>
            <a:xfrm rot="16200000">
              <a:off x="-1017247" y="3911048"/>
              <a:ext cx="1276966" cy="2175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" rIns="9144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</a:rPr>
                <a:t>Admissions citywide (1.8/1K)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40539" y="1263874"/>
            <a:ext cx="4572000" cy="4114800"/>
            <a:chOff x="7119257" y="-547508"/>
            <a:chExt cx="4572000" cy="4114800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5396383"/>
                </p:ext>
              </p:extLst>
            </p:nvPr>
          </p:nvGraphicFramePr>
          <p:xfrm>
            <a:off x="7119257" y="-547508"/>
            <a:ext cx="4572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>
              <a:off x="8638588" y="153528"/>
              <a:ext cx="0" cy="2867025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691647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ton_adm_blkgrp [Converted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96" y="191469"/>
            <a:ext cx="6537960" cy="60213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990461" y="429755"/>
            <a:ext cx="8546" cy="57830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465262"/>
              </p:ext>
            </p:extLst>
          </p:nvPr>
        </p:nvGraphicFramePr>
        <p:xfrm>
          <a:off x="7207566" y="1358089"/>
          <a:ext cx="45520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241178" y="1365789"/>
            <a:ext cx="4572000" cy="4114800"/>
            <a:chOff x="7241178" y="1391915"/>
            <a:chExt cx="4572000" cy="4114800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8055984"/>
                </p:ext>
              </p:extLst>
            </p:nvPr>
          </p:nvGraphicFramePr>
          <p:xfrm>
            <a:off x="7241178" y="1391915"/>
            <a:ext cx="4572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>
              <a:off x="8499352" y="2094180"/>
              <a:ext cx="0" cy="2867025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712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6990461" y="429755"/>
            <a:ext cx="8546" cy="57830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6" y="429755"/>
            <a:ext cx="5465411" cy="5829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24880" y="1235584"/>
            <a:ext cx="4572000" cy="4114800"/>
            <a:chOff x="0" y="0"/>
            <a:chExt cx="4572000" cy="411480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6086712"/>
                </p:ext>
              </p:extLst>
            </p:nvPr>
          </p:nvGraphicFramePr>
          <p:xfrm>
            <a:off x="0" y="0"/>
            <a:ext cx="4572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>
              <a:off x="1543050" y="685800"/>
              <a:ext cx="0" cy="2846043"/>
            </a:xfrm>
            <a:prstGeom prst="line">
              <a:avLst/>
            </a:prstGeom>
            <a:ln w="6350">
              <a:solidFill>
                <a:srgbClr val="969696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4"/>
            <p:cNvSpPr txBox="1"/>
            <p:nvPr/>
          </p:nvSpPr>
          <p:spPr>
            <a:xfrm rot="16200000">
              <a:off x="1013657" y="1815270"/>
              <a:ext cx="1238249" cy="2175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" rIns="9144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ysClr val="windowText" lastClr="000000"/>
                  </a:solidFill>
                </a:rPr>
                <a:t>Admissions</a:t>
              </a:r>
              <a:r>
                <a:rPr lang="en-US" sz="800" baseline="0" dirty="0">
                  <a:solidFill>
                    <a:sysClr val="windowText" lastClr="000000"/>
                  </a:solidFill>
                </a:rPr>
                <a:t> citywide (11/1K)</a:t>
              </a:r>
              <a:endParaRPr lang="en-US" sz="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158541" y="1263874"/>
            <a:ext cx="4572000" cy="4114800"/>
            <a:chOff x="8978633" y="541063"/>
            <a:chExt cx="4572000" cy="4114800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61350049"/>
                </p:ext>
              </p:extLst>
            </p:nvPr>
          </p:nvGraphicFramePr>
          <p:xfrm>
            <a:off x="8978633" y="541063"/>
            <a:ext cx="4572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10534972" y="1235337"/>
              <a:ext cx="0" cy="2867025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93082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259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Incarceration in American Cities April 9,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Incarceration in America October 10, 2014</dc:title>
  <dc:creator>Eric</dc:creator>
  <cp:lastModifiedBy>Eric Cadora</cp:lastModifiedBy>
  <cp:revision>69</cp:revision>
  <dcterms:created xsi:type="dcterms:W3CDTF">2014-10-09T13:15:30Z</dcterms:created>
  <dcterms:modified xsi:type="dcterms:W3CDTF">2018-02-01T15:55:33Z</dcterms:modified>
</cp:coreProperties>
</file>